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  <p:sldMasterId id="2147483661" r:id="rId3"/>
  </p:sldMasterIdLst>
  <p:notesMasterIdLst>
    <p:notesMasterId r:id="rId33"/>
  </p:notesMasterIdLst>
  <p:handoutMasterIdLst>
    <p:handoutMasterId r:id="rId34"/>
  </p:handoutMasterIdLst>
  <p:sldIdLst>
    <p:sldId id="256" r:id="rId4"/>
    <p:sldId id="272" r:id="rId5"/>
    <p:sldId id="292" r:id="rId6"/>
    <p:sldId id="260" r:id="rId7"/>
    <p:sldId id="26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1" r:id="rId16"/>
    <p:sldId id="293" r:id="rId17"/>
    <p:sldId id="291" r:id="rId18"/>
    <p:sldId id="302" r:id="rId19"/>
    <p:sldId id="294" r:id="rId20"/>
    <p:sldId id="262" r:id="rId21"/>
    <p:sldId id="304" r:id="rId22"/>
    <p:sldId id="269" r:id="rId23"/>
    <p:sldId id="310" r:id="rId24"/>
    <p:sldId id="295" r:id="rId25"/>
    <p:sldId id="273" r:id="rId26"/>
    <p:sldId id="303" r:id="rId27"/>
    <p:sldId id="309" r:id="rId28"/>
    <p:sldId id="271" r:id="rId29"/>
    <p:sldId id="306" r:id="rId30"/>
    <p:sldId id="277" r:id="rId31"/>
    <p:sldId id="289" r:id="rId32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CC"/>
    <a:srgbClr val="66FF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2" autoAdjust="0"/>
    <p:restoredTop sz="91197" autoAdjust="0"/>
  </p:normalViewPr>
  <p:slideViewPr>
    <p:cSldViewPr>
      <p:cViewPr varScale="1">
        <p:scale>
          <a:sx n="79" d="100"/>
          <a:sy n="79" d="100"/>
        </p:scale>
        <p:origin x="-19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962"/>
    </p:cViewPr>
  </p:sorterViewPr>
  <p:notesViewPr>
    <p:cSldViewPr>
      <p:cViewPr varScale="1">
        <p:scale>
          <a:sx n="56" d="100"/>
          <a:sy n="56" d="100"/>
        </p:scale>
        <p:origin x="-2580" y="-96"/>
      </p:cViewPr>
      <p:guideLst>
        <p:guide orient="horz" pos="2891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3DFD7AC-B992-4EB4-9F8C-B1C05C9DF3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8975"/>
            <a:ext cx="4591050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6DBE53-6FB7-4C22-BEED-A84D7EBD8D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F26B63-5113-4B84-9BDC-4CC563C6688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B7AF1-4FE5-4009-A42C-C48E1A638224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Show examples.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72CCE-402E-460C-8150-8DC410C06E7D}" type="slidenum">
              <a:rPr lang="en-US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Examples of hosting are off-premise payroll using your own</a:t>
            </a:r>
            <a:r>
              <a:rPr lang="en-US" baseline="0" dirty="0" smtClean="0"/>
              <a:t> software.  Can easily transfer to your hosting provider and back again.</a:t>
            </a:r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3117D1-E780-48DF-ADAC-E3BE2643C72B}" type="slidenum">
              <a:rPr lang="en-US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9164AC-6EF6-4988-B4D7-73E44610BC9E}" type="slidenum">
              <a:rPr lang="en-US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Less hardware, disaster recovery, accessibility from</a:t>
            </a:r>
            <a:r>
              <a:rPr lang="en-US" baseline="0" dirty="0" smtClean="0"/>
              <a:t> anywhere, cost possibly.  Only 3 % of business’ have a majority of their software running on the cloud in 2010.  Accessibility is also mitigated with RDP/terminal services and services such as </a:t>
            </a:r>
            <a:r>
              <a:rPr lang="en-US" baseline="0" dirty="0" err="1" smtClean="0"/>
              <a:t>LogMeIn</a:t>
            </a:r>
            <a:r>
              <a:rPr lang="en-US" baseline="0" dirty="0" smtClean="0"/>
              <a:t> back to your office.</a:t>
            </a:r>
            <a:endParaRPr lang="en-US" dirty="0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0FBB2-5F12-406A-8CA3-CB84B4345025}" type="slidenum">
              <a:rPr lang="en-US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1AAB2-8427-4C72-9423-23F18866B0F5}" type="slidenum">
              <a:rPr lang="en-US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Poll</a:t>
            </a:r>
            <a:r>
              <a:rPr lang="en-US" baseline="0" dirty="0" smtClean="0"/>
              <a:t> for cloud based for CRM, ERP, Tax, billing, vertical applications such as </a:t>
            </a:r>
            <a:r>
              <a:rPr lang="en-US" baseline="0" dirty="0" err="1" smtClean="0"/>
              <a:t>Avalara</a:t>
            </a:r>
            <a:r>
              <a:rPr lang="en-US" baseline="0" dirty="0" smtClean="0"/>
              <a:t> sales tax, time and attendance.</a:t>
            </a:r>
            <a:endParaRPr lang="en-US" dirty="0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FFB875-6374-426F-B4C7-5C3F47FBE302}" type="slidenum">
              <a:rPr lang="en-US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DA9337-F31C-4B0F-AA8E-0104CEADE98B}" type="slidenum">
              <a:rPr lang="en-US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1B017-5695-42A1-8A99-88B9A871D3E6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688975"/>
            <a:ext cx="4587875" cy="34417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6DBE53-6FB7-4C22-BEED-A84D7EBD8DA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485613-1742-4CAC-81D6-7822963B4E80}" type="slidenum">
              <a:rPr lang="en-US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39DD5B-7F74-428A-BC5F-8C8AE253E644}" type="slidenum">
              <a:rPr lang="en-US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36C51-A825-4347-9C47-3B511D18D304}" type="slidenum">
              <a:rPr lang="en-US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36C51-A825-4347-9C47-3B511D18D304}" type="slidenum">
              <a:rPr lang="en-US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A355C-1F98-4AAC-9F0B-DB6C00AA0DC2}" type="slidenum">
              <a:rPr lang="en-US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76DCD-B217-4F5C-8DBC-AF40A71B542C}" type="slidenum">
              <a:rPr lang="en-US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49D24-3157-4634-905F-333F876E8B19}" type="slidenum">
              <a:rPr lang="en-US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9BBA5-E5D6-42F5-BCAE-FC355B7A2111}" type="slidenum">
              <a:rPr lang="en-US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DE1B5-3228-4AF2-B666-8DF3B4B7C5CA}" type="slidenum">
              <a:rPr lang="en-US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Access mas</a:t>
            </a:r>
            <a:r>
              <a:rPr lang="en-US" baseline="0" dirty="0" smtClean="0"/>
              <a:t> and go through the above modules setup and utilities.</a:t>
            </a:r>
            <a:endParaRPr 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C0DE6-284F-4CE8-AE55-7C6EA42DAAD0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5063" y="688975"/>
            <a:ext cx="4587875" cy="3441700"/>
          </a:xfrm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223F0-A971-41E6-B451-16AE8E544F2B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762000"/>
            <a:ext cx="19050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55626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620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752600"/>
            <a:ext cx="7620000" cy="3581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5715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715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5715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A3C60C6-D693-4A8A-9BE1-33AD2389C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gradFill>
          <a:gsLst>
            <a:gs pos="0">
              <a:srgbClr val="F6FFF6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7338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37338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FF6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762000"/>
            <a:ext cx="7620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620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4343400" y="6324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400" b="1" dirty="0">
              <a:latin typeface="Arial Unicode MS" pitchFamily="34" charset="-128"/>
            </a:endParaRPr>
          </a:p>
        </p:txBody>
      </p:sp>
      <p:sp>
        <p:nvSpPr>
          <p:cNvPr id="1044" name="Text Box 20"/>
          <p:cNvSpPr txBox="1">
            <a:spLocks noChangeArrowheads="1"/>
          </p:cNvSpPr>
          <p:nvPr userDrawn="1"/>
        </p:nvSpPr>
        <p:spPr bwMode="auto">
          <a:xfrm>
            <a:off x="838200" y="6019800"/>
            <a:ext cx="434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>
                <a:latin typeface="Arial" charset="0"/>
              </a:rPr>
              <a:t>08.04.2011</a:t>
            </a:r>
            <a:r>
              <a:rPr lang="en-US" sz="1400" b="1" dirty="0">
                <a:latin typeface="Arial" charset="0"/>
              </a:rPr>
              <a:t/>
            </a:r>
            <a:br>
              <a:rPr lang="en-US" sz="1400" b="1" dirty="0">
                <a:latin typeface="Arial" charset="0"/>
              </a:rPr>
            </a:br>
            <a:r>
              <a:rPr lang="en-US" sz="1400" b="1" dirty="0">
                <a:latin typeface="Arial" charset="0"/>
              </a:rPr>
              <a:t>Sage MAS 90 &amp; 200 User Group Meeting</a:t>
            </a:r>
          </a:p>
        </p:txBody>
      </p:sp>
      <p:sp>
        <p:nvSpPr>
          <p:cNvPr id="1045" name="Line 21"/>
          <p:cNvSpPr>
            <a:spLocks noChangeShapeType="1"/>
          </p:cNvSpPr>
          <p:nvPr userDrawn="1"/>
        </p:nvSpPr>
        <p:spPr bwMode="auto">
          <a:xfrm>
            <a:off x="914400" y="5943600"/>
            <a:ext cx="7620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Picture 24" descr="ASCCo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781800" y="5943600"/>
            <a:ext cx="1206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74" r:id="rId4"/>
    <p:sldLayoutId id="2147483673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88" r:id="rId16"/>
  </p:sldLayoutIdLst>
  <p:transition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D491D-C266-48E3-AB9B-B347D6965BE0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A341-B2AC-40B4-9338-E721E6F155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982C1-3F2F-481D-99CB-8A23A1018D0D}" type="datetimeFigureOut">
              <a:rPr lang="en-US" smtClean="0"/>
              <a:pPr/>
              <a:t>8/8/2011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33957-1795-4744-A066-DCC363189D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9QVSnQOH08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1447800"/>
            <a:ext cx="7924800" cy="32766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Mid-Year Update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1600" b="1" dirty="0" smtClean="0"/>
              <a:t>Keith Perkins, CPA</a:t>
            </a:r>
            <a:br>
              <a:rPr lang="en-US" sz="1600" b="1" dirty="0" smtClean="0"/>
            </a:br>
            <a:r>
              <a:rPr lang="en-US" sz="1600" b="1" dirty="0" smtClean="0"/>
              <a:t>318.213.0375 x106</a:t>
            </a:r>
            <a:br>
              <a:rPr lang="en-US" sz="1600" b="1" dirty="0" smtClean="0"/>
            </a:br>
            <a:r>
              <a:rPr lang="en-US" sz="1600" b="1" dirty="0" smtClean="0"/>
              <a:t>keith@ascgllc.com</a:t>
            </a:r>
            <a:endParaRPr lang="en-US" sz="3600" b="1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Real-time Bi-directional Synchronization of Information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Whenever a change is made, the information is synchronized between the two systems in real time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bi-directional synchronization is configurable at the system level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Sage CRM has mobile functionality</a:t>
            </a:r>
          </a:p>
          <a:p>
            <a:pPr eaLnBrk="1" hangingPunct="1"/>
            <a:r>
              <a:rPr lang="en-US" dirty="0" smtClean="0"/>
              <a:t>Sage CRM has social media functionality</a:t>
            </a:r>
          </a:p>
          <a:p>
            <a:pPr eaLnBrk="1" hangingPunct="1"/>
            <a:r>
              <a:rPr lang="en-US" dirty="0" smtClean="0"/>
              <a:t>Visibility throughout the organization as opposed to everyone using their own interpretation of a CRM.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06438" y="1016000"/>
            <a:ext cx="8132762" cy="5164138"/>
            <a:chOff x="192" y="432"/>
            <a:chExt cx="5472" cy="3792"/>
          </a:xfrm>
        </p:grpSpPr>
        <p:sp>
          <p:nvSpPr>
            <p:cNvPr id="134149" name="AutoShape 5"/>
            <p:cNvSpPr>
              <a:spLocks noChangeArrowheads="1"/>
            </p:cNvSpPr>
            <p:nvPr/>
          </p:nvSpPr>
          <p:spPr bwMode="auto">
            <a:xfrm>
              <a:off x="432" y="1680"/>
              <a:ext cx="672" cy="768"/>
            </a:xfrm>
            <a:prstGeom prst="can">
              <a:avLst>
                <a:gd name="adj" fmla="val 28571"/>
              </a:avLst>
            </a:prstGeom>
            <a:gradFill rotWithShape="1">
              <a:gsLst>
                <a:gs pos="0">
                  <a:srgbClr val="FFCC66">
                    <a:gamma/>
                    <a:shade val="46275"/>
                    <a:invGamma/>
                  </a:srgbClr>
                </a:gs>
                <a:gs pos="50000">
                  <a:srgbClr val="FFCC66"/>
                </a:gs>
                <a:gs pos="100000">
                  <a:srgbClr val="FFCC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 b="1" dirty="0">
                  <a:latin typeface="Arial" charset="0"/>
                </a:rPr>
                <a:t>Normal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MAS 90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Data</a:t>
              </a:r>
            </a:p>
          </p:txBody>
        </p:sp>
        <p:sp>
          <p:nvSpPr>
            <p:cNvPr id="134150" name="AutoShape 6"/>
            <p:cNvSpPr>
              <a:spLocks noChangeArrowheads="1"/>
            </p:cNvSpPr>
            <p:nvPr/>
          </p:nvSpPr>
          <p:spPr bwMode="auto">
            <a:xfrm>
              <a:off x="624" y="2928"/>
              <a:ext cx="1104" cy="624"/>
            </a:xfrm>
            <a:prstGeom prst="flowChart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chemeClr val="bg1"/>
                </a:gs>
                <a:gs pos="100000">
                  <a:srgbClr val="CCFFCC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CRM Business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Objects</a:t>
              </a:r>
            </a:p>
          </p:txBody>
        </p:sp>
        <p:sp>
          <p:nvSpPr>
            <p:cNvPr id="134151" name="AutoShape 7"/>
            <p:cNvSpPr>
              <a:spLocks noChangeArrowheads="1"/>
            </p:cNvSpPr>
            <p:nvPr/>
          </p:nvSpPr>
          <p:spPr bwMode="auto">
            <a:xfrm>
              <a:off x="2328" y="1728"/>
              <a:ext cx="912" cy="624"/>
            </a:xfrm>
            <a:prstGeom prst="flowChart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chemeClr val="bg1"/>
                </a:gs>
                <a:gs pos="100000">
                  <a:srgbClr val="CCFFCC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 b="1" dirty="0">
                  <a:latin typeface="Arial" charset="0"/>
                </a:rPr>
                <a:t>Sage MAS 90 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or 200</a:t>
              </a:r>
            </a:p>
            <a:p>
              <a:pPr algn="ctr" eaLnBrk="1" hangingPunct="1"/>
              <a:r>
                <a:rPr lang="en-US" sz="1000" b="1" dirty="0">
                  <a:latin typeface="Arial" charset="0"/>
                </a:rPr>
                <a:t>Non-Interactive</a:t>
              </a:r>
            </a:p>
            <a:p>
              <a:pPr algn="ctr" eaLnBrk="1" hangingPunct="1"/>
              <a:r>
                <a:rPr lang="en-US" sz="1000" b="1" dirty="0">
                  <a:latin typeface="Arial" charset="0"/>
                </a:rPr>
                <a:t>Session</a:t>
              </a:r>
            </a:p>
            <a:p>
              <a:pPr algn="ctr" eaLnBrk="1" hangingPunct="1"/>
              <a:r>
                <a:rPr lang="en-US" sz="1200" dirty="0">
                  <a:latin typeface="Arial" charset="0"/>
                </a:rPr>
                <a:t>(ProvideX.Script)</a:t>
              </a:r>
            </a:p>
          </p:txBody>
        </p:sp>
        <p:sp>
          <p:nvSpPr>
            <p:cNvPr id="134152" name="Line 8"/>
            <p:cNvSpPr>
              <a:spLocks noChangeShapeType="1"/>
            </p:cNvSpPr>
            <p:nvPr/>
          </p:nvSpPr>
          <p:spPr bwMode="auto">
            <a:xfrm>
              <a:off x="1728" y="3408"/>
              <a:ext cx="2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3" name="Line 9"/>
            <p:cNvSpPr>
              <a:spLocks noChangeShapeType="1"/>
            </p:cNvSpPr>
            <p:nvPr/>
          </p:nvSpPr>
          <p:spPr bwMode="auto">
            <a:xfrm flipV="1">
              <a:off x="4320" y="2928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4" name="Line 10"/>
            <p:cNvSpPr>
              <a:spLocks noChangeShapeType="1"/>
            </p:cNvSpPr>
            <p:nvPr/>
          </p:nvSpPr>
          <p:spPr bwMode="auto">
            <a:xfrm flipV="1">
              <a:off x="768" y="2448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5" name="Line 11"/>
            <p:cNvSpPr>
              <a:spLocks noChangeShapeType="1"/>
            </p:cNvSpPr>
            <p:nvPr/>
          </p:nvSpPr>
          <p:spPr bwMode="auto">
            <a:xfrm flipV="1">
              <a:off x="1584" y="264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6" name="Line 12"/>
            <p:cNvSpPr>
              <a:spLocks noChangeShapeType="1"/>
            </p:cNvSpPr>
            <p:nvPr/>
          </p:nvSpPr>
          <p:spPr bwMode="auto">
            <a:xfrm flipV="1">
              <a:off x="1584" y="1296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7" name="Line 13"/>
            <p:cNvSpPr>
              <a:spLocks noChangeShapeType="1"/>
            </p:cNvSpPr>
            <p:nvPr/>
          </p:nvSpPr>
          <p:spPr bwMode="auto">
            <a:xfrm flipV="1">
              <a:off x="768" y="1296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8" name="Line 14"/>
            <p:cNvSpPr>
              <a:spLocks noChangeShapeType="1"/>
            </p:cNvSpPr>
            <p:nvPr/>
          </p:nvSpPr>
          <p:spPr bwMode="auto">
            <a:xfrm>
              <a:off x="2754" y="1440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59" name="Line 15"/>
            <p:cNvSpPr>
              <a:spLocks noChangeShapeType="1"/>
            </p:cNvSpPr>
            <p:nvPr/>
          </p:nvSpPr>
          <p:spPr bwMode="auto">
            <a:xfrm flipH="1" flipV="1">
              <a:off x="2784" y="2352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60" name="Line 16"/>
            <p:cNvSpPr>
              <a:spLocks noChangeShapeType="1"/>
            </p:cNvSpPr>
            <p:nvPr/>
          </p:nvSpPr>
          <p:spPr bwMode="auto">
            <a:xfrm flipH="1">
              <a:off x="1728" y="3264"/>
              <a:ext cx="10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61" name="Line 17"/>
            <p:cNvSpPr>
              <a:spLocks noChangeShapeType="1"/>
            </p:cNvSpPr>
            <p:nvPr/>
          </p:nvSpPr>
          <p:spPr bwMode="auto">
            <a:xfrm>
              <a:off x="1728" y="1008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62" name="Line 18"/>
            <p:cNvSpPr>
              <a:spLocks noChangeShapeType="1"/>
            </p:cNvSpPr>
            <p:nvPr/>
          </p:nvSpPr>
          <p:spPr bwMode="auto">
            <a:xfrm flipH="1">
              <a:off x="3216" y="994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63" name="Rectangle 19"/>
            <p:cNvSpPr>
              <a:spLocks noChangeArrowheads="1"/>
            </p:cNvSpPr>
            <p:nvPr/>
          </p:nvSpPr>
          <p:spPr bwMode="auto">
            <a:xfrm>
              <a:off x="192" y="432"/>
              <a:ext cx="3216" cy="3696"/>
            </a:xfrm>
            <a:prstGeom prst="rect">
              <a:avLst/>
            </a:prstGeom>
            <a:noFill/>
            <a:ln w="25400">
              <a:solidFill>
                <a:srgbClr val="006600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1400" dirty="0">
                <a:latin typeface="Arial" charset="0"/>
              </a:endParaRPr>
            </a:p>
          </p:txBody>
        </p:sp>
        <p:sp>
          <p:nvSpPr>
            <p:cNvPr id="134164" name="AutoShape 20"/>
            <p:cNvSpPr>
              <a:spLocks noChangeArrowheads="1"/>
            </p:cNvSpPr>
            <p:nvPr/>
          </p:nvSpPr>
          <p:spPr bwMode="auto">
            <a:xfrm>
              <a:off x="1248" y="2208"/>
              <a:ext cx="672" cy="43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CC66">
                    <a:gamma/>
                    <a:shade val="46275"/>
                    <a:invGamma/>
                  </a:srgbClr>
                </a:gs>
                <a:gs pos="50000">
                  <a:srgbClr val="FFCC66"/>
                </a:gs>
                <a:gs pos="100000">
                  <a:srgbClr val="FFCC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 b="1" dirty="0">
                  <a:latin typeface="Arial" charset="0"/>
                </a:rPr>
                <a:t>Sync Flag</a:t>
              </a:r>
            </a:p>
          </p:txBody>
        </p:sp>
        <p:sp>
          <p:nvSpPr>
            <p:cNvPr id="134165" name="AutoShape 21"/>
            <p:cNvSpPr>
              <a:spLocks noChangeArrowheads="1"/>
            </p:cNvSpPr>
            <p:nvPr/>
          </p:nvSpPr>
          <p:spPr bwMode="auto">
            <a:xfrm>
              <a:off x="1248" y="1680"/>
              <a:ext cx="672" cy="67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CC66">
                    <a:gamma/>
                    <a:shade val="46275"/>
                    <a:invGamma/>
                  </a:srgbClr>
                </a:gs>
                <a:gs pos="50000">
                  <a:srgbClr val="FFCC66"/>
                </a:gs>
                <a:gs pos="100000">
                  <a:srgbClr val="FFCC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 b="1" dirty="0">
                  <a:latin typeface="Arial" charset="0"/>
                </a:rPr>
                <a:t>Mirrored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CRM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Data</a:t>
              </a:r>
            </a:p>
          </p:txBody>
        </p:sp>
        <p:sp>
          <p:nvSpPr>
            <p:cNvPr id="134166" name="Line 22"/>
            <p:cNvSpPr>
              <a:spLocks noChangeShapeType="1"/>
            </p:cNvSpPr>
            <p:nvPr/>
          </p:nvSpPr>
          <p:spPr bwMode="auto">
            <a:xfrm>
              <a:off x="4560" y="3408"/>
              <a:ext cx="96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67" name="Text Box 23"/>
            <p:cNvSpPr txBox="1">
              <a:spLocks noChangeArrowheads="1"/>
            </p:cNvSpPr>
            <p:nvPr/>
          </p:nvSpPr>
          <p:spPr bwMode="auto">
            <a:xfrm>
              <a:off x="4560" y="3216"/>
              <a:ext cx="599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>
              <a:spAutoFit/>
            </a:bodyPr>
            <a:lstStyle/>
            <a:p>
              <a:pPr eaLnBrk="1" hangingPunct="1"/>
              <a:r>
                <a:rPr lang="en-US" sz="1400" dirty="0">
                  <a:latin typeface="Arial" charset="0"/>
                </a:rPr>
                <a:t>Data Flow</a:t>
              </a:r>
            </a:p>
          </p:txBody>
        </p:sp>
        <p:sp>
          <p:nvSpPr>
            <p:cNvPr id="134168" name="Line 24"/>
            <p:cNvSpPr>
              <a:spLocks noChangeShapeType="1"/>
            </p:cNvSpPr>
            <p:nvPr/>
          </p:nvSpPr>
          <p:spPr bwMode="auto">
            <a:xfrm>
              <a:off x="4560" y="3696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69" name="Text Box 25"/>
            <p:cNvSpPr txBox="1">
              <a:spLocks noChangeArrowheads="1"/>
            </p:cNvSpPr>
            <p:nvPr/>
          </p:nvSpPr>
          <p:spPr bwMode="auto">
            <a:xfrm>
              <a:off x="4560" y="3504"/>
              <a:ext cx="1084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>
              <a:spAutoFit/>
            </a:bodyPr>
            <a:lstStyle/>
            <a:p>
              <a:pPr eaLnBrk="1" hangingPunct="1"/>
              <a:r>
                <a:rPr lang="en-US" sz="1400" dirty="0">
                  <a:latin typeface="Arial" charset="0"/>
                </a:rPr>
                <a:t>TCP/IP Connection</a:t>
              </a:r>
            </a:p>
          </p:txBody>
        </p:sp>
        <p:sp>
          <p:nvSpPr>
            <p:cNvPr id="134170" name="Line 26"/>
            <p:cNvSpPr>
              <a:spLocks noChangeShapeType="1"/>
            </p:cNvSpPr>
            <p:nvPr/>
          </p:nvSpPr>
          <p:spPr bwMode="auto">
            <a:xfrm>
              <a:off x="4560" y="4032"/>
              <a:ext cx="9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71" name="Text Box 27"/>
            <p:cNvSpPr txBox="1">
              <a:spLocks noChangeArrowheads="1"/>
            </p:cNvSpPr>
            <p:nvPr/>
          </p:nvSpPr>
          <p:spPr bwMode="auto">
            <a:xfrm>
              <a:off x="4560" y="3840"/>
              <a:ext cx="964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>
              <a:spAutoFit/>
            </a:bodyPr>
            <a:lstStyle/>
            <a:p>
              <a:pPr eaLnBrk="1" hangingPunct="1"/>
              <a:r>
                <a:rPr lang="en-US" sz="1400" dirty="0">
                  <a:latin typeface="Arial" charset="0"/>
                </a:rPr>
                <a:t>Application Logic</a:t>
              </a:r>
            </a:p>
          </p:txBody>
        </p:sp>
        <p:sp>
          <p:nvSpPr>
            <p:cNvPr id="134172" name="Rectangle 28"/>
            <p:cNvSpPr>
              <a:spLocks noChangeArrowheads="1"/>
            </p:cNvSpPr>
            <p:nvPr/>
          </p:nvSpPr>
          <p:spPr bwMode="auto">
            <a:xfrm>
              <a:off x="4416" y="3072"/>
              <a:ext cx="1248" cy="11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4173" name="AutoShape 29"/>
            <p:cNvSpPr>
              <a:spLocks noChangeArrowheads="1"/>
            </p:cNvSpPr>
            <p:nvPr/>
          </p:nvSpPr>
          <p:spPr bwMode="auto">
            <a:xfrm>
              <a:off x="624" y="624"/>
              <a:ext cx="1104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CC"/>
                </a:gs>
                <a:gs pos="50000">
                  <a:schemeClr val="bg1"/>
                </a:gs>
                <a:gs pos="100000">
                  <a:srgbClr val="CCFFCC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800" dirty="0">
                  <a:latin typeface="Arial" charset="0"/>
                </a:rPr>
                <a:t>Sage MAS 90 </a:t>
              </a:r>
            </a:p>
            <a:p>
              <a:pPr algn="ctr" eaLnBrk="1" hangingPunct="1"/>
              <a:r>
                <a:rPr lang="en-US" sz="1800" dirty="0">
                  <a:latin typeface="Arial" charset="0"/>
                </a:rPr>
                <a:t>and 200</a:t>
              </a:r>
            </a:p>
            <a:p>
              <a:pPr algn="ctr" eaLnBrk="1" hangingPunct="1"/>
              <a:r>
                <a:rPr lang="en-US" sz="1200" dirty="0">
                  <a:latin typeface="Arial" charset="0"/>
                </a:rPr>
                <a:t>[Interactive Session]</a:t>
              </a:r>
            </a:p>
          </p:txBody>
        </p:sp>
        <p:sp>
          <p:nvSpPr>
            <p:cNvPr id="134174" name="AutoShape 30"/>
            <p:cNvSpPr>
              <a:spLocks noChangeArrowheads="1"/>
            </p:cNvSpPr>
            <p:nvPr/>
          </p:nvSpPr>
          <p:spPr bwMode="auto">
            <a:xfrm>
              <a:off x="2304" y="528"/>
              <a:ext cx="912" cy="912"/>
            </a:xfrm>
            <a:prstGeom prst="star8">
              <a:avLst>
                <a:gd name="adj" fmla="val 38250"/>
              </a:avLst>
            </a:prstGeom>
            <a:gradFill rotWithShape="1">
              <a:gsLst>
                <a:gs pos="0">
                  <a:srgbClr val="CCFFCC"/>
                </a:gs>
                <a:gs pos="50000">
                  <a:schemeClr val="bg1"/>
                </a:gs>
                <a:gs pos="100000">
                  <a:srgbClr val="CCFFCC"/>
                </a:gs>
              </a:gsLst>
              <a:lin ang="5400000" scaled="1"/>
            </a:gra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Integration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Engine</a:t>
              </a:r>
            </a:p>
          </p:txBody>
        </p:sp>
        <p:sp>
          <p:nvSpPr>
            <p:cNvPr id="134175" name="AutoShape 31"/>
            <p:cNvSpPr>
              <a:spLocks noChangeArrowheads="1"/>
            </p:cNvSpPr>
            <p:nvPr/>
          </p:nvSpPr>
          <p:spPr bwMode="auto">
            <a:xfrm>
              <a:off x="3984" y="528"/>
              <a:ext cx="1104" cy="6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50000">
                  <a:schemeClr val="bg1">
                    <a:alpha val="50000"/>
                  </a:schemeClr>
                </a:gs>
                <a:gs pos="100000">
                  <a:schemeClr val="accent1">
                    <a:alpha val="50000"/>
                  </a:scheme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800" dirty="0">
                  <a:latin typeface="Arial" charset="0"/>
                </a:rPr>
                <a:t>SageCRM</a:t>
              </a:r>
            </a:p>
          </p:txBody>
        </p:sp>
        <p:sp>
          <p:nvSpPr>
            <p:cNvPr id="134176" name="AutoShape 32"/>
            <p:cNvSpPr>
              <a:spLocks noChangeArrowheads="1"/>
            </p:cNvSpPr>
            <p:nvPr/>
          </p:nvSpPr>
          <p:spPr bwMode="auto">
            <a:xfrm>
              <a:off x="4224" y="2304"/>
              <a:ext cx="672" cy="43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CC66">
                    <a:gamma/>
                    <a:shade val="46275"/>
                    <a:invGamma/>
                  </a:srgbClr>
                </a:gs>
                <a:gs pos="50000">
                  <a:srgbClr val="FFCC66"/>
                </a:gs>
                <a:gs pos="100000">
                  <a:srgbClr val="FFCC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 b="1" dirty="0">
                  <a:latin typeface="Arial" charset="0"/>
                </a:rPr>
                <a:t>Sync Flag</a:t>
              </a:r>
            </a:p>
          </p:txBody>
        </p:sp>
        <p:sp>
          <p:nvSpPr>
            <p:cNvPr id="134177" name="AutoShape 33"/>
            <p:cNvSpPr>
              <a:spLocks noChangeArrowheads="1"/>
            </p:cNvSpPr>
            <p:nvPr/>
          </p:nvSpPr>
          <p:spPr bwMode="auto">
            <a:xfrm>
              <a:off x="4224" y="1776"/>
              <a:ext cx="672" cy="67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CC66">
                    <a:gamma/>
                    <a:shade val="46275"/>
                    <a:invGamma/>
                  </a:srgbClr>
                </a:gs>
                <a:gs pos="50000">
                  <a:srgbClr val="FFCC66"/>
                </a:gs>
                <a:gs pos="100000">
                  <a:srgbClr val="FFCC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1400" b="1" dirty="0">
                <a:latin typeface="Arial" charset="0"/>
              </a:endParaRP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CRM</a:t>
              </a:r>
            </a:p>
            <a:p>
              <a:pPr algn="ctr" eaLnBrk="1" hangingPunct="1"/>
              <a:r>
                <a:rPr lang="en-US" sz="1400" b="1" dirty="0">
                  <a:latin typeface="Arial" charset="0"/>
                </a:rPr>
                <a:t>Data</a:t>
              </a:r>
            </a:p>
          </p:txBody>
        </p:sp>
        <p:sp>
          <p:nvSpPr>
            <p:cNvPr id="134178" name="AutoShape 34"/>
            <p:cNvSpPr>
              <a:spLocks noChangeArrowheads="1"/>
            </p:cNvSpPr>
            <p:nvPr/>
          </p:nvSpPr>
          <p:spPr bwMode="auto">
            <a:xfrm>
              <a:off x="4224" y="1536"/>
              <a:ext cx="672" cy="432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FFCC66">
                    <a:gamma/>
                    <a:shade val="46275"/>
                    <a:invGamma/>
                  </a:srgbClr>
                </a:gs>
                <a:gs pos="50000">
                  <a:srgbClr val="FFCC66"/>
                </a:gs>
                <a:gs pos="100000">
                  <a:srgbClr val="FFCC66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r>
                <a:rPr lang="en-US" sz="1400" b="1" dirty="0">
                  <a:latin typeface="Arial" charset="0"/>
                </a:rPr>
                <a:t>Triggers</a:t>
              </a:r>
            </a:p>
          </p:txBody>
        </p:sp>
        <p:sp>
          <p:nvSpPr>
            <p:cNvPr id="134179" name="Line 35"/>
            <p:cNvSpPr>
              <a:spLocks noChangeShapeType="1"/>
            </p:cNvSpPr>
            <p:nvPr/>
          </p:nvSpPr>
          <p:spPr bwMode="auto">
            <a:xfrm flipV="1">
              <a:off x="4560" y="1152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"/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180" name="Rectangle 36"/>
            <p:cNvSpPr>
              <a:spLocks noChangeArrowheads="1"/>
            </p:cNvSpPr>
            <p:nvPr/>
          </p:nvSpPr>
          <p:spPr bwMode="auto">
            <a:xfrm>
              <a:off x="3792" y="1392"/>
              <a:ext cx="1536" cy="1536"/>
            </a:xfrm>
            <a:prstGeom prst="rect">
              <a:avLst/>
            </a:prstGeom>
            <a:noFill/>
            <a:ln w="25400">
              <a:solidFill>
                <a:srgbClr val="3366FF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1400" dirty="0">
                <a:latin typeface="Arial" charset="0"/>
              </a:endParaRPr>
            </a:p>
          </p:txBody>
        </p:sp>
        <p:sp>
          <p:nvSpPr>
            <p:cNvPr id="134181" name="Text Box 37"/>
            <p:cNvSpPr txBox="1">
              <a:spLocks noChangeArrowheads="1"/>
            </p:cNvSpPr>
            <p:nvPr/>
          </p:nvSpPr>
          <p:spPr bwMode="auto">
            <a:xfrm>
              <a:off x="3697" y="2720"/>
              <a:ext cx="191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1400" dirty="0">
                  <a:latin typeface="Arial" charset="0"/>
                </a:rPr>
                <a:t>MS SQL Server</a:t>
              </a:r>
            </a:p>
          </p:txBody>
        </p:sp>
        <p:sp>
          <p:nvSpPr>
            <p:cNvPr id="134182" name="Rectangle 38"/>
            <p:cNvSpPr>
              <a:spLocks noChangeArrowheads="1"/>
            </p:cNvSpPr>
            <p:nvPr/>
          </p:nvSpPr>
          <p:spPr bwMode="auto">
            <a:xfrm>
              <a:off x="3792" y="432"/>
              <a:ext cx="1536" cy="864"/>
            </a:xfrm>
            <a:prstGeom prst="rect">
              <a:avLst/>
            </a:prstGeom>
            <a:noFill/>
            <a:ln w="25400">
              <a:solidFill>
                <a:srgbClr val="3366FF"/>
              </a:solidFill>
              <a:prstDash val="lg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1400" dirty="0">
                <a:latin typeface="Arial" charset="0"/>
              </a:endParaRPr>
            </a:p>
          </p:txBody>
        </p:sp>
        <p:sp>
          <p:nvSpPr>
            <p:cNvPr id="134183" name="Text Box 39"/>
            <p:cNvSpPr txBox="1">
              <a:spLocks noChangeArrowheads="1"/>
            </p:cNvSpPr>
            <p:nvPr/>
          </p:nvSpPr>
          <p:spPr bwMode="auto">
            <a:xfrm>
              <a:off x="4944" y="1088"/>
              <a:ext cx="480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dirty="0">
                  <a:latin typeface="Arial" charset="0"/>
                </a:rPr>
                <a:t>IIS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620000" cy="1066800"/>
          </a:xfrm>
        </p:spPr>
        <p:txBody>
          <a:bodyPr/>
          <a:lstStyle/>
          <a:p>
            <a:r>
              <a:rPr lang="en-US" dirty="0"/>
              <a:t>CRM = Customer Relationship Management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187825" cy="4394200"/>
          </a:xfrm>
        </p:spPr>
        <p:txBody>
          <a:bodyPr/>
          <a:lstStyle/>
          <a:p>
            <a:r>
              <a:rPr lang="en-US" sz="2000" dirty="0"/>
              <a:t>Personal Workspace</a:t>
            </a:r>
          </a:p>
          <a:p>
            <a:r>
              <a:rPr lang="en-US" sz="2000" dirty="0"/>
              <a:t>Contact Management</a:t>
            </a:r>
          </a:p>
          <a:p>
            <a:pPr lvl="1"/>
            <a:r>
              <a:rPr lang="en-US" sz="1800" dirty="0"/>
              <a:t>Companies</a:t>
            </a:r>
          </a:p>
          <a:p>
            <a:pPr lvl="1"/>
            <a:r>
              <a:rPr lang="en-US" sz="1800" dirty="0"/>
              <a:t>Persons</a:t>
            </a:r>
          </a:p>
          <a:p>
            <a:pPr lvl="1"/>
            <a:r>
              <a:rPr lang="en-US" sz="1800" dirty="0"/>
              <a:t>Contact information</a:t>
            </a:r>
          </a:p>
          <a:p>
            <a:pPr lvl="1"/>
            <a:r>
              <a:rPr lang="en-US" sz="1800" dirty="0"/>
              <a:t>Other details</a:t>
            </a:r>
          </a:p>
          <a:p>
            <a:r>
              <a:rPr lang="en-US" sz="2000" dirty="0"/>
              <a:t>Sales Force Automation</a:t>
            </a:r>
          </a:p>
          <a:p>
            <a:pPr lvl="1"/>
            <a:r>
              <a:rPr lang="en-US" sz="1800" dirty="0"/>
              <a:t>Opportunity Management</a:t>
            </a:r>
          </a:p>
          <a:p>
            <a:pPr lvl="1"/>
            <a:r>
              <a:rPr lang="en-US" sz="1800" dirty="0"/>
              <a:t>Forecasting</a:t>
            </a:r>
          </a:p>
          <a:p>
            <a:pPr lvl="1"/>
            <a:r>
              <a:rPr lang="en-US" sz="1800" dirty="0"/>
              <a:t>Team Management</a:t>
            </a:r>
          </a:p>
          <a:p>
            <a:r>
              <a:rPr lang="en-US" sz="2000" dirty="0"/>
              <a:t>Marketing Automation</a:t>
            </a:r>
          </a:p>
          <a:p>
            <a:pPr lvl="1"/>
            <a:r>
              <a:rPr lang="en-US" sz="1800" dirty="0"/>
              <a:t>Campaign Management</a:t>
            </a:r>
          </a:p>
          <a:p>
            <a:pPr lvl="1"/>
            <a:r>
              <a:rPr lang="en-US" sz="1800" dirty="0"/>
              <a:t>ROI Analysis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524000"/>
            <a:ext cx="4187825" cy="4572000"/>
          </a:xfrm>
        </p:spPr>
        <p:txBody>
          <a:bodyPr/>
          <a:lstStyle/>
          <a:p>
            <a:r>
              <a:rPr lang="en-US" sz="2000" dirty="0"/>
              <a:t>Customer Care Automation</a:t>
            </a:r>
          </a:p>
          <a:p>
            <a:pPr lvl="1"/>
            <a:r>
              <a:rPr lang="en-US" sz="1800" dirty="0"/>
              <a:t>Customer Service</a:t>
            </a:r>
          </a:p>
          <a:p>
            <a:pPr lvl="1"/>
            <a:r>
              <a:rPr lang="en-US" sz="1800" dirty="0"/>
              <a:t>Technical Support</a:t>
            </a:r>
          </a:p>
          <a:p>
            <a:pPr lvl="1"/>
            <a:r>
              <a:rPr lang="en-US" sz="1800" dirty="0"/>
              <a:t>Case Management</a:t>
            </a:r>
          </a:p>
          <a:p>
            <a:pPr lvl="1"/>
            <a:r>
              <a:rPr lang="en-US" sz="1800" dirty="0"/>
              <a:t>Knowledge Base</a:t>
            </a:r>
          </a:p>
          <a:p>
            <a:r>
              <a:rPr lang="en-US" sz="2000" dirty="0"/>
              <a:t>Interaction Management</a:t>
            </a:r>
          </a:p>
          <a:p>
            <a:pPr lvl="1"/>
            <a:r>
              <a:rPr lang="en-US" sz="1800" dirty="0"/>
              <a:t>Multi-channel communications</a:t>
            </a:r>
          </a:p>
          <a:p>
            <a:r>
              <a:rPr lang="en-US" sz="2000" dirty="0"/>
              <a:t>Business Process Automation</a:t>
            </a:r>
          </a:p>
          <a:p>
            <a:pPr lvl="1"/>
            <a:r>
              <a:rPr lang="en-US" sz="1800" dirty="0"/>
              <a:t>Workflow</a:t>
            </a:r>
          </a:p>
          <a:p>
            <a:pPr lvl="1"/>
            <a:r>
              <a:rPr lang="en-US" sz="1800" dirty="0"/>
              <a:t>Alerts, notifications</a:t>
            </a:r>
          </a:p>
          <a:p>
            <a:r>
              <a:rPr lang="en-US" sz="2000" dirty="0"/>
              <a:t>Reports / BI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04800"/>
            <a:ext cx="7620000" cy="5029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Check out the YouTube demonstration: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hlinkClick r:id="rId3"/>
              </a:rPr>
              <a:t>What is CRM?: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hlinkClick r:id="rId3"/>
              </a:rPr>
              <a:t>http://www.youtube.com/watch?v=PLJtL2IK3tU&amp;NR=1</a:t>
            </a:r>
          </a:p>
          <a:p>
            <a:pPr eaLnBrk="1" hangingPunct="1">
              <a:buFontTx/>
              <a:buNone/>
            </a:pPr>
            <a:endParaRPr lang="en-US" sz="2800" dirty="0" smtClean="0">
              <a:hlinkClick r:id="rId3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hlinkClick r:id="rId3"/>
              </a:rPr>
              <a:t>Sage CRM a look at My CRM Area: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hlinkClick r:id="rId3"/>
              </a:rPr>
              <a:t>http://www.youtube.com/watch?v=N9QVSnQOH08</a:t>
            </a: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620000" cy="4038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What is cloud computing?</a:t>
            </a:r>
          </a:p>
          <a:p>
            <a:pPr eaLnBrk="1" hangingPunct="1">
              <a:buNone/>
            </a:pPr>
            <a:r>
              <a:rPr lang="en-US" sz="2800" dirty="0" smtClean="0"/>
              <a:t>		Cloud computing is the running of </a:t>
            </a:r>
          </a:p>
          <a:p>
            <a:pPr eaLnBrk="1" hangingPunct="1">
              <a:buNone/>
            </a:pPr>
            <a:r>
              <a:rPr lang="en-US" sz="2800" dirty="0" smtClean="0"/>
              <a:t>		applications over the internet via</a:t>
            </a:r>
          </a:p>
          <a:p>
            <a:pPr eaLnBrk="1" hangingPunct="1">
              <a:buNone/>
            </a:pPr>
            <a:r>
              <a:rPr lang="en-US" sz="2800" dirty="0" smtClean="0"/>
              <a:t>		a web browser.  Cloud computing can</a:t>
            </a:r>
          </a:p>
          <a:p>
            <a:pPr eaLnBrk="1" hangingPunct="1">
              <a:buNone/>
            </a:pPr>
            <a:r>
              <a:rPr lang="en-US" sz="2800" dirty="0" smtClean="0"/>
              <a:t>		also include “hosting services” which are	</a:t>
            </a:r>
          </a:p>
          <a:p>
            <a:pPr eaLnBrk="1" hangingPunct="1">
              <a:buNone/>
            </a:pPr>
            <a:r>
              <a:rPr lang="en-US" sz="2800" dirty="0" smtClean="0"/>
              <a:t>		the running of software remotely on a 	</a:t>
            </a:r>
          </a:p>
          <a:p>
            <a:pPr eaLnBrk="1" hangingPunct="1">
              <a:buNone/>
            </a:pPr>
            <a:r>
              <a:rPr lang="en-US" sz="2800" dirty="0" smtClean="0"/>
              <a:t>		computer outside of your network. 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762000"/>
            <a:ext cx="76200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Cloud Computing Discussion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 have 3 models to choose from: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In-house software, hosted software, or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cloud based software solutions.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3 different pricing models:  In-house software 	and hosted software are generally purchased out right; whereby, cloud software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is essentially rented.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sz="2800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85344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Cloud computing, continued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1000"/>
            <a:ext cx="7620000" cy="4953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400" dirty="0" smtClean="0"/>
              <a:t>Cloud Computing Continued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What are the benefits of each, a discussion?</a:t>
            </a:r>
          </a:p>
          <a:p>
            <a:pPr eaLnBrk="1" hangingPunct="1"/>
            <a:r>
              <a:rPr lang="en-US" sz="2800" dirty="0" smtClean="0"/>
              <a:t>Considerations:  hardware &amp; hardware support, software &amp; software support, up-time and software response, cost comparisons &amp; cost changes, accessibility, disaster recovery &amp; backups, data ownership and migration, contract terminations and data exports or transfers.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Problems with Payroll processors example.</a:t>
            </a:r>
          </a:p>
          <a:p>
            <a:pPr eaLnBrk="1" hangingPunct="1"/>
            <a:r>
              <a:rPr lang="en-US" sz="2800" dirty="0" smtClean="0"/>
              <a:t>Online backups is a cloud service often used.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Why the big marketing push now to cloud?</a:t>
            </a:r>
          </a:p>
          <a:p>
            <a:pPr eaLnBrk="1" hangingPunct="1"/>
            <a:r>
              <a:rPr lang="en-US" sz="2800" dirty="0" smtClean="0"/>
              <a:t>Vendors such as network switch providers (Cisco) and band-width providers see this as the next big revenue stream.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85344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Cloud Computing Continued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  Software trends-have all options available?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Traditional software companies are versioning their software to cover all of the markets whether in-house or cloud based.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Some companies will be more successful than others in this endeavor.  Remember the companies that could not get on board with Windows from DOS and went out of business.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Poll:  anyone using a Cloud based application now?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8382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Cloud Computing Continued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Review Sage CRM and Mas90/200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Cloud computing discussion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Efficiencies in Mas 90/200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Lessons from Sage Summit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Services we provide</a:t>
            </a:r>
            <a:endParaRPr lang="en-US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762000"/>
            <a:ext cx="76200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UGM-Topics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/>
            <a:r>
              <a:rPr lang="en-US" dirty="0" smtClean="0"/>
              <a:t>Use paperless office to save on printer wear/supplies.</a:t>
            </a:r>
          </a:p>
          <a:p>
            <a:pPr eaLnBrk="1" hangingPunct="1"/>
            <a:r>
              <a:rPr lang="en-US" dirty="0" smtClean="0"/>
              <a:t>Use AP ACH and PR DD with or without payroll paycards. </a:t>
            </a:r>
          </a:p>
          <a:p>
            <a:pPr eaLnBrk="1" hangingPunct="1"/>
            <a:r>
              <a:rPr lang="en-US" dirty="0" smtClean="0"/>
              <a:t>Use Custom Office to modify your input screens to work how you work.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8534400" cy="838200"/>
          </a:xfrm>
        </p:spPr>
        <p:txBody>
          <a:bodyPr/>
          <a:lstStyle/>
          <a:p>
            <a:pPr eaLnBrk="1" hangingPunct="1"/>
            <a:r>
              <a:rPr lang="en-US" sz="4800" dirty="0" smtClean="0"/>
              <a:t>Do more with less: Leverage </a:t>
            </a:r>
            <a:br>
              <a:rPr lang="en-US" sz="4800" dirty="0" smtClean="0"/>
            </a:br>
            <a:r>
              <a:rPr lang="en-US" sz="4800" dirty="0" smtClean="0"/>
              <a:t>Mas efficiencies</a:t>
            </a:r>
            <a:endParaRPr lang="en-US" dirty="0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Efficiencies continued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133600"/>
            <a:ext cx="77971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  Use saved Explorer Views for routine lookups.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Use saved GL journals, recurring journals, and AP repetitive invoices to save input time.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Use cycle counts to keep high turnover items accurate in Mas IM.</a:t>
            </a:r>
          </a:p>
          <a:p>
            <a:pPr>
              <a:buFont typeface="Arial" pitchFamily="34" charset="0"/>
              <a:buChar char="•"/>
            </a:pPr>
            <a:endParaRPr lang="en-US" sz="3200" dirty="0">
              <a:latin typeface="+mn-lt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Use the auto reconciliation feature in Bank Rec to clear checks downloaded from bank.</a:t>
            </a:r>
          </a:p>
          <a:p>
            <a:pPr eaLnBrk="1" hangingPunct="1"/>
            <a:r>
              <a:rPr lang="en-US" sz="2800" dirty="0" smtClean="0"/>
              <a:t>Use the Federal/State e-filing in payroll to print forms and/or e-file.</a:t>
            </a:r>
          </a:p>
          <a:p>
            <a:pPr eaLnBrk="1" hangingPunct="1"/>
            <a:r>
              <a:rPr lang="en-US" sz="2800" dirty="0" smtClean="0"/>
              <a:t>Use Visual Integrator jobs to communicate Mas data with disparate systems.</a:t>
            </a:r>
          </a:p>
          <a:p>
            <a:pPr eaLnBrk="1" hangingPunct="1"/>
            <a:r>
              <a:rPr lang="en-US" sz="2800" dirty="0" smtClean="0"/>
              <a:t>Custom written programming also available.</a:t>
            </a:r>
          </a:p>
          <a:p>
            <a:pPr eaLnBrk="1" hangingPunct="1"/>
            <a:r>
              <a:rPr lang="en-US" sz="2800" dirty="0" smtClean="0"/>
              <a:t>Use the IM item product type “discontinued” and “inactive” boxes.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57200" y="609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Unicode MS" pitchFamily="34" charset="-128"/>
              </a:rPr>
              <a:t>Efficiencies continued</a:t>
            </a:r>
            <a:endParaRPr lang="en-US" sz="3600" dirty="0">
              <a:latin typeface="Arial Unicode MS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762000"/>
            <a:ext cx="8305800" cy="838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Lessons from Sage Summit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190500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Sage Summit is the annual Sage business partner and customer conference.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year’s event was held in Washington, D.C. for the week of July 10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Presentations covered Sage products, techniques, and general interest topics.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Mas will have an SQL version out later in the year.  It will be paired with a special edition of Abra PR SQL version. 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534400" cy="838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Lessons from Sage Summit continued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708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Mas 200 Extended Enterprise Suite is being rebranded.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Mas 200 EES is a special edition of Mas that is integrated with Sage CRM and Sage FAS.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I learned at Summit was that during August we can still upgrade to Sage Mas EES and only pay $500 per Mas users for the CRM licenses!  This is because everyone with EES when it is rebranded will be grandfathered in.</a:t>
            </a:r>
            <a:endParaRPr lang="en-US" dirty="0"/>
          </a:p>
        </p:txBody>
      </p:sp>
    </p:spTree>
  </p:cSld>
  <p:clrMapOvr>
    <a:masterClrMapping/>
  </p:clrMapOvr>
  <p:transition>
    <p:zoom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5344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Lessons from Sage Summit Continued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14400" y="18288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Sage offers the software product Knowledge Sync integrated with Mas.  People have been using it to perform “continuous monitoring” routines as part of their continuing auditing of their databases.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Mas 90 will have a Cloud version around the end of the year.  This may be a good option for a start-up.  Then, when their processing becomes more intensive, they can move it in-house.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>
    <p:zoom dir="in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Trade show with Sage vendors:</a:t>
            </a:r>
          </a:p>
          <a:p>
            <a:pPr lvl="1" eaLnBrk="1" hangingPunct="1"/>
            <a:r>
              <a:rPr lang="en-US" dirty="0" smtClean="0"/>
              <a:t>Over 675 different integrators and service offerings.</a:t>
            </a:r>
          </a:p>
          <a:p>
            <a:pPr lvl="1" eaLnBrk="1" hangingPunct="1"/>
            <a:r>
              <a:rPr lang="en-US" dirty="0" smtClean="0"/>
              <a:t>Exhibits the scope of Sage products and the support ecosphere of the core products.</a:t>
            </a:r>
          </a:p>
          <a:p>
            <a:pPr lvl="1" eaLnBrk="1" hangingPunct="1"/>
            <a:r>
              <a:rPr lang="en-US" dirty="0" smtClean="0"/>
              <a:t>Trade Show Guide is here.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762000"/>
            <a:ext cx="8610600" cy="8382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Lessons from Sage Summit Continued</a:t>
            </a:r>
          </a:p>
        </p:txBody>
      </p:sp>
    </p:spTree>
  </p:cSld>
  <p:clrMapOvr>
    <a:masterClrMapping/>
  </p:clrMapOvr>
  <p:transition>
    <p:zoom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458200" cy="838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Software We Provide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133600"/>
            <a:ext cx="292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288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  Core software products: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Mas 90 and Mas 200 and Mas200 SQL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Sage Abra HRMS &amp;/or Payroll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Sage FAS Fixed Assets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n-lt"/>
              </a:rPr>
              <a:t>Sage CRM</a:t>
            </a: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endParaRPr lang="en-US" sz="3200" dirty="0" smtClean="0">
              <a:latin typeface="+mn-lt"/>
            </a:endParaRPr>
          </a:p>
        </p:txBody>
      </p:sp>
    </p:spTree>
  </p:cSld>
  <p:clrMapOvr>
    <a:masterClrMapping/>
  </p:clrMapOvr>
  <p:transition>
    <p:zoom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Services we provide: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Operational support and consulting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Technical support and upgrades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Integrations and workflow management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Training and User Group Meetings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Merchant Services (Credit Cards)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		Payroll Paycards 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762000"/>
            <a:ext cx="8610600" cy="838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Services We Provide Continued</a:t>
            </a:r>
          </a:p>
        </p:txBody>
      </p:sp>
    </p:spTree>
  </p:cSld>
  <p:clrMapOvr>
    <a:masterClrMapping/>
  </p:clrMapOvr>
  <p:transition>
    <p:zoom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066800"/>
            <a:ext cx="7620000" cy="3581400"/>
          </a:xfrm>
        </p:spPr>
        <p:txBody>
          <a:bodyPr/>
          <a:lstStyle/>
          <a:p>
            <a:pPr lvl="1" algn="ctr" eaLnBrk="1" hangingPunct="1">
              <a:buFontTx/>
              <a:buNone/>
            </a:pPr>
            <a:endParaRPr lang="en-US" sz="4000" b="1" dirty="0" smtClean="0"/>
          </a:p>
          <a:p>
            <a:pPr lvl="1" algn="ctr" eaLnBrk="1" hangingPunct="1">
              <a:buFontTx/>
              <a:buNone/>
            </a:pPr>
            <a:r>
              <a:rPr lang="en-US" sz="4000" dirty="0" smtClean="0"/>
              <a:t>Questions?</a:t>
            </a:r>
          </a:p>
          <a:p>
            <a:pPr lvl="1" algn="ctr" eaLnBrk="1" hangingPunct="1">
              <a:buFontTx/>
              <a:buNone/>
            </a:pPr>
            <a:r>
              <a:rPr lang="en-US" sz="4000" dirty="0" smtClean="0"/>
              <a:t>User Group Meeting Suggestions?</a:t>
            </a:r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/>
              <a:t>Review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/>
              <a:t>Sage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/>
              <a:t>CRM with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/>
              <a:t>Mas 90/200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762000"/>
            <a:ext cx="7620000" cy="45720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None/>
            </a:pPr>
            <a:r>
              <a:rPr lang="en-US" sz="3200" dirty="0" smtClean="0"/>
              <a:t>What is CRM?  CRM stands for Customer Relationship Management.  However, we usually also carry vendors, constituents, colleagues, other contacts in our CRM packages.  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sz="3200" dirty="0" smtClean="0"/>
              <a:t>Do I need a CRM product?  You are already doing CRM but you may be calling it something else other than CRM.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6200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SageCRM for Sage MAS 90 provides seamless integration of critical data between SageCRM and Sage MAS 90 or 200 to deliver a seamless view of key customer information as part of the standard workflow for the front office user.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r>
              <a:rPr lang="en-US" sz="2400" dirty="0" smtClean="0"/>
              <a:t>Key data integration points between SageCRM and Sage MAS 90 and 200 include:</a:t>
            </a:r>
          </a:p>
          <a:p>
            <a:pPr lvl="1"/>
            <a:r>
              <a:rPr lang="en-US" sz="2400" dirty="0" smtClean="0"/>
              <a:t>Customer profile information (ship to/bill to address, email, phone, status, etc)</a:t>
            </a:r>
          </a:p>
          <a:p>
            <a:pPr lvl="1"/>
            <a:r>
              <a:rPr lang="en-US" sz="2400" dirty="0" smtClean="0"/>
              <a:t>Key contact profile information</a:t>
            </a:r>
          </a:p>
          <a:p>
            <a:pPr lvl="1"/>
            <a:r>
              <a:rPr lang="en-US" sz="2400" dirty="0" smtClean="0"/>
              <a:t>Item and pricing information</a:t>
            </a:r>
          </a:p>
          <a:p>
            <a:pPr lvl="1"/>
            <a:r>
              <a:rPr lang="en-US" sz="2400" dirty="0" smtClean="0"/>
              <a:t>Quote and order information</a:t>
            </a:r>
          </a:p>
          <a:p>
            <a:pPr lvl="1"/>
            <a:r>
              <a:rPr lang="en-US" sz="2400" dirty="0" smtClean="0"/>
              <a:t>Account history (orders, invoices, credit history)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r>
              <a:rPr lang="en-US" dirty="0" smtClean="0"/>
              <a:t>Visibility into Account History</a:t>
            </a:r>
          </a:p>
          <a:p>
            <a:pPr lvl="1"/>
            <a:r>
              <a:rPr lang="en-US" dirty="0" smtClean="0"/>
              <a:t>The ability to view Sage MAS 90 customer account history including orders, invoices, credit history, etc.  </a:t>
            </a:r>
          </a:p>
          <a:p>
            <a:pPr lvl="1"/>
            <a:r>
              <a:rPr lang="en-US" dirty="0" smtClean="0"/>
              <a:t>Leverages Sage MAS 90 v4.2 Business Insights Explorer which provides ability to navigate, sort, query and drill down</a:t>
            </a:r>
          </a:p>
          <a:p>
            <a:pPr lvl="1"/>
            <a:r>
              <a:rPr lang="en-US" dirty="0" smtClean="0"/>
              <a:t>Back office data available to front office workers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r>
              <a:rPr lang="en-US" sz="2800" dirty="0" smtClean="0"/>
              <a:t>Real-time Pricing and Inventory Availability</a:t>
            </a:r>
          </a:p>
          <a:p>
            <a:pPr lvl="1"/>
            <a:r>
              <a:rPr lang="en-US" dirty="0" smtClean="0"/>
              <a:t>Manage the opportunity pipeline for both prospects and customers using the Sage MAS 90 and 200 Sales Order module to generate quotes and orders</a:t>
            </a:r>
          </a:p>
          <a:p>
            <a:pPr lvl="1"/>
            <a:r>
              <a:rPr lang="en-US" dirty="0" smtClean="0"/>
              <a:t>Accurate pricing and visibility into inventory availability in real-time as the sales user is placing the quote or order for the customer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6200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Seamless Prospect to Customer Processing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 an opportunity for a prospect closes, they officially become a customer in the SageCRM system and they are promoted to a customer at the same time that the quote is promoted to an order in the Sage MAS 90 or 200 system.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Eliminates dual data entry and streamlines the new customer process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7467600" cy="1371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CRM Continued	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11551</TotalTime>
  <Words>1323</Words>
  <Application>Microsoft Office PowerPoint</Application>
  <PresentationFormat>On-screen Show (4:3)</PresentationFormat>
  <Paragraphs>222</Paragraphs>
  <Slides>29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Default Design</vt:lpstr>
      <vt:lpstr>1_Custom Design</vt:lpstr>
      <vt:lpstr>Custom Design</vt:lpstr>
      <vt:lpstr>Mid-Year Update  Keith Perkins, CPA 318.213.0375 x106 keith@ascgllc.com</vt:lpstr>
      <vt:lpstr>UGM-Topics</vt:lpstr>
      <vt:lpstr>Slide 3</vt:lpstr>
      <vt:lpstr>Slide 4</vt:lpstr>
      <vt:lpstr>CRM Continued </vt:lpstr>
      <vt:lpstr>CRM Continued </vt:lpstr>
      <vt:lpstr>CRM Continued </vt:lpstr>
      <vt:lpstr>CRM Continued </vt:lpstr>
      <vt:lpstr>CRM Continued </vt:lpstr>
      <vt:lpstr>CRM Continued </vt:lpstr>
      <vt:lpstr>CRM Continued </vt:lpstr>
      <vt:lpstr>Slide 12</vt:lpstr>
      <vt:lpstr>CRM = Customer Relationship Management</vt:lpstr>
      <vt:lpstr>Slide 14</vt:lpstr>
      <vt:lpstr>Cloud Computing Discussion</vt:lpstr>
      <vt:lpstr>Cloud computing, continued</vt:lpstr>
      <vt:lpstr>Slide 17</vt:lpstr>
      <vt:lpstr>Cloud Computing Continued</vt:lpstr>
      <vt:lpstr>Cloud Computing Continued</vt:lpstr>
      <vt:lpstr>Do more with less: Leverage  Mas efficiencies</vt:lpstr>
      <vt:lpstr>Efficiencies continued </vt:lpstr>
      <vt:lpstr>Slide 22</vt:lpstr>
      <vt:lpstr>Lessons from Sage Summit</vt:lpstr>
      <vt:lpstr>Lessons from Sage Summit continued</vt:lpstr>
      <vt:lpstr>Lessons from Sage Summit Continued</vt:lpstr>
      <vt:lpstr>Lessons from Sage Summit Continued</vt:lpstr>
      <vt:lpstr>Software We Provide</vt:lpstr>
      <vt:lpstr>Services We Provide Continued</vt:lpstr>
      <vt:lpstr>Slide 29</vt:lpstr>
    </vt:vector>
  </TitlesOfParts>
  <Company>R. Lewis Smith, Jr.CPA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123</dc:title>
  <dc:creator>KEITH</dc:creator>
  <cp:lastModifiedBy>Sony Customer</cp:lastModifiedBy>
  <cp:revision>337</cp:revision>
  <dcterms:created xsi:type="dcterms:W3CDTF">2005-03-23T22:07:15Z</dcterms:created>
  <dcterms:modified xsi:type="dcterms:W3CDTF">2011-08-08T13:16:26Z</dcterms:modified>
</cp:coreProperties>
</file>