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49"/>
  </p:notesMasterIdLst>
  <p:handoutMasterIdLst>
    <p:handoutMasterId r:id="rId50"/>
  </p:handoutMasterIdLst>
  <p:sldIdLst>
    <p:sldId id="256" r:id="rId3"/>
    <p:sldId id="272" r:id="rId4"/>
    <p:sldId id="292" r:id="rId5"/>
    <p:sldId id="260" r:id="rId6"/>
    <p:sldId id="261" r:id="rId7"/>
    <p:sldId id="293" r:id="rId8"/>
    <p:sldId id="291" r:id="rId9"/>
    <p:sldId id="302" r:id="rId10"/>
    <p:sldId id="294" r:id="rId11"/>
    <p:sldId id="262" r:id="rId12"/>
    <p:sldId id="304" r:id="rId13"/>
    <p:sldId id="263" r:id="rId14"/>
    <p:sldId id="267" r:id="rId15"/>
    <p:sldId id="273" r:id="rId16"/>
    <p:sldId id="303" r:id="rId17"/>
    <p:sldId id="268" r:id="rId18"/>
    <p:sldId id="271" r:id="rId19"/>
    <p:sldId id="306" r:id="rId20"/>
    <p:sldId id="269" r:id="rId21"/>
    <p:sldId id="295" r:id="rId22"/>
    <p:sldId id="277" r:id="rId23"/>
    <p:sldId id="278" r:id="rId24"/>
    <p:sldId id="279" r:id="rId25"/>
    <p:sldId id="280" r:id="rId26"/>
    <p:sldId id="305" r:id="rId27"/>
    <p:sldId id="281" r:id="rId28"/>
    <p:sldId id="282" r:id="rId29"/>
    <p:sldId id="283" r:id="rId30"/>
    <p:sldId id="284" r:id="rId31"/>
    <p:sldId id="296" r:id="rId32"/>
    <p:sldId id="266" r:id="rId33"/>
    <p:sldId id="307" r:id="rId34"/>
    <p:sldId id="299" r:id="rId35"/>
    <p:sldId id="257" r:id="rId36"/>
    <p:sldId id="264" r:id="rId37"/>
    <p:sldId id="274" r:id="rId38"/>
    <p:sldId id="275" r:id="rId39"/>
    <p:sldId id="276" r:id="rId40"/>
    <p:sldId id="286" r:id="rId41"/>
    <p:sldId id="287" r:id="rId42"/>
    <p:sldId id="288" r:id="rId43"/>
    <p:sldId id="301" r:id="rId44"/>
    <p:sldId id="285" r:id="rId45"/>
    <p:sldId id="308" r:id="rId46"/>
    <p:sldId id="290" r:id="rId47"/>
    <p:sldId id="289" r:id="rId48"/>
  </p:sldIdLst>
  <p:sldSz cx="9144000" cy="6858000" type="screen4x3"/>
  <p:notesSz cx="6858000" cy="918051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FFCC"/>
    <a:srgbClr val="66FFCC"/>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62" autoAdjust="0"/>
    <p:restoredTop sz="91197" autoAdjust="0"/>
  </p:normalViewPr>
  <p:slideViewPr>
    <p:cSldViewPr>
      <p:cViewPr varScale="1">
        <p:scale>
          <a:sx n="68" d="100"/>
          <a:sy n="68" d="100"/>
        </p:scale>
        <p:origin x="-1470" y="-90"/>
      </p:cViewPr>
      <p:guideLst>
        <p:guide orient="horz" pos="2160"/>
        <p:guide pos="2880"/>
      </p:guideLst>
    </p:cSldViewPr>
  </p:slideViewPr>
  <p:outlineViewPr>
    <p:cViewPr>
      <p:scale>
        <a:sx n="33" d="100"/>
        <a:sy n="33" d="100"/>
      </p:scale>
      <p:origin x="0" y="8574"/>
    </p:cViewPr>
  </p:outlineViewPr>
  <p:notesTextViewPr>
    <p:cViewPr>
      <p:scale>
        <a:sx n="100" d="100"/>
        <a:sy n="100" d="100"/>
      </p:scale>
      <p:origin x="0" y="0"/>
    </p:cViewPr>
  </p:notesTextViewPr>
  <p:sorterViewPr>
    <p:cViewPr>
      <p:scale>
        <a:sx n="75" d="100"/>
        <a:sy n="75" d="100"/>
      </p:scale>
      <p:origin x="0" y="1962"/>
    </p:cViewPr>
  </p:sorterViewPr>
  <p:notesViewPr>
    <p:cSldViewPr>
      <p:cViewPr varScale="1">
        <p:scale>
          <a:sx n="56" d="100"/>
          <a:sy n="56" d="100"/>
        </p:scale>
        <p:origin x="-2628" y="-96"/>
      </p:cViewPr>
      <p:guideLst>
        <p:guide orient="horz" pos="2891"/>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smtClean="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878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smtClean="0"/>
            </a:lvl1pPr>
          </a:lstStyle>
          <a:p>
            <a:pPr>
              <a:defRPr/>
            </a:pPr>
            <a:endParaRPr lang="en-US"/>
          </a:p>
        </p:txBody>
      </p:sp>
      <p:sp>
        <p:nvSpPr>
          <p:cNvPr id="22532" name="Rectangle 4"/>
          <p:cNvSpPr>
            <a:spLocks noGrp="1" noChangeArrowheads="1"/>
          </p:cNvSpPr>
          <p:nvPr>
            <p:ph type="ftr" sz="quarter" idx="2"/>
          </p:nvPr>
        </p:nvSpPr>
        <p:spPr bwMode="auto">
          <a:xfrm>
            <a:off x="0" y="8721725"/>
            <a:ext cx="2971800" cy="458788"/>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smtClean="0"/>
            </a:lvl1pPr>
          </a:lstStyle>
          <a:p>
            <a:pPr>
              <a:defRPr/>
            </a:pPr>
            <a:endParaRPr lang="en-US"/>
          </a:p>
        </p:txBody>
      </p:sp>
      <p:sp>
        <p:nvSpPr>
          <p:cNvPr id="22533" name="Rectangle 5"/>
          <p:cNvSpPr>
            <a:spLocks noGrp="1" noChangeArrowheads="1"/>
          </p:cNvSpPr>
          <p:nvPr>
            <p:ph type="sldNum" sz="quarter" idx="3"/>
          </p:nvPr>
        </p:nvSpPr>
        <p:spPr bwMode="auto">
          <a:xfrm>
            <a:off x="3886200" y="8721725"/>
            <a:ext cx="2971800" cy="458788"/>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smtClean="0"/>
            </a:lvl1pPr>
          </a:lstStyle>
          <a:p>
            <a:pPr>
              <a:defRPr/>
            </a:pPr>
            <a:fld id="{B3DFD7AC-B992-4EB4-9F8C-B1C05C9DF3A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smtClean="0"/>
            </a:lvl1pPr>
          </a:lstStyle>
          <a:p>
            <a:pPr>
              <a:defRPr/>
            </a:pPr>
            <a:endParaRPr lang="en-US"/>
          </a:p>
        </p:txBody>
      </p:sp>
      <p:sp>
        <p:nvSpPr>
          <p:cNvPr id="6147" name="Rectangle 3"/>
          <p:cNvSpPr>
            <a:spLocks noGrp="1" noChangeArrowheads="1"/>
          </p:cNvSpPr>
          <p:nvPr>
            <p:ph type="dt" idx="1"/>
          </p:nvPr>
        </p:nvSpPr>
        <p:spPr bwMode="auto">
          <a:xfrm>
            <a:off x="3886200" y="0"/>
            <a:ext cx="2971800" cy="45878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smtClean="0"/>
            </a:lvl1pPr>
          </a:lstStyle>
          <a:p>
            <a:pPr>
              <a:defRPr/>
            </a:pPr>
            <a:endParaRPr lang="en-US"/>
          </a:p>
        </p:txBody>
      </p:sp>
      <p:sp>
        <p:nvSpPr>
          <p:cNvPr id="51204" name="Rectangle 4"/>
          <p:cNvSpPr>
            <a:spLocks noGrp="1" noRot="1" noChangeAspect="1" noChangeArrowheads="1" noTextEdit="1"/>
          </p:cNvSpPr>
          <p:nvPr>
            <p:ph type="sldImg" idx="2"/>
          </p:nvPr>
        </p:nvSpPr>
        <p:spPr bwMode="auto">
          <a:xfrm>
            <a:off x="1133475" y="688975"/>
            <a:ext cx="4591050" cy="34417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4400" y="4360863"/>
            <a:ext cx="5029200" cy="4130675"/>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21725"/>
            <a:ext cx="2971800" cy="458788"/>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smtClean="0"/>
            </a:lvl1pPr>
          </a:lstStyle>
          <a:p>
            <a:pPr>
              <a:defRPr/>
            </a:pPr>
            <a:endParaRPr lang="en-US"/>
          </a:p>
        </p:txBody>
      </p:sp>
      <p:sp>
        <p:nvSpPr>
          <p:cNvPr id="6151" name="Rectangle 7"/>
          <p:cNvSpPr>
            <a:spLocks noGrp="1" noChangeArrowheads="1"/>
          </p:cNvSpPr>
          <p:nvPr>
            <p:ph type="sldNum" sz="quarter" idx="5"/>
          </p:nvPr>
        </p:nvSpPr>
        <p:spPr bwMode="auto">
          <a:xfrm>
            <a:off x="3886200" y="8721725"/>
            <a:ext cx="2971800" cy="458788"/>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smtClean="0"/>
            </a:lvl1pPr>
          </a:lstStyle>
          <a:p>
            <a:pPr>
              <a:defRPr/>
            </a:pPr>
            <a:fld id="{186DBE53-6FB7-4C22-BEED-A84D7EBD8DA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AFF26B63-5113-4B84-9BDC-4CC563C66882}" type="slidenum">
              <a:rPr lang="en-US"/>
              <a:pPr/>
              <a:t>1</a:t>
            </a:fld>
            <a:endParaRPr lang="en-US"/>
          </a:p>
        </p:txBody>
      </p:sp>
      <p:sp>
        <p:nvSpPr>
          <p:cNvPr id="52227" name="Rectangle 2"/>
          <p:cNvSpPr>
            <a:spLocks noGrp="1" noRot="1" noChangeAspect="1" noChangeArrowheads="1" noTextEdit="1"/>
          </p:cNvSpPr>
          <p:nvPr>
            <p:ph type="sldImg"/>
          </p:nvPr>
        </p:nvSpPr>
        <p:spPr>
          <a:xfrm>
            <a:off x="1135063" y="688975"/>
            <a:ext cx="4587875" cy="3441700"/>
          </a:xfrm>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1135063" y="688975"/>
            <a:ext cx="4587875" cy="3441700"/>
          </a:xfrm>
          <a:ln/>
        </p:spPr>
      </p:sp>
      <p:sp>
        <p:nvSpPr>
          <p:cNvPr id="63491" name="Notes Placeholder 2"/>
          <p:cNvSpPr>
            <a:spLocks noGrp="1"/>
          </p:cNvSpPr>
          <p:nvPr>
            <p:ph type="body" idx="1"/>
          </p:nvPr>
        </p:nvSpPr>
        <p:spPr>
          <a:noFill/>
          <a:ln/>
        </p:spPr>
        <p:txBody>
          <a:bodyPr/>
          <a:lstStyle/>
          <a:p>
            <a:pPr eaLnBrk="1" hangingPunct="1"/>
            <a:endParaRPr lang="en-US" smtClean="0"/>
          </a:p>
        </p:txBody>
      </p:sp>
      <p:sp>
        <p:nvSpPr>
          <p:cNvPr id="63492" name="Slide Number Placeholder 3"/>
          <p:cNvSpPr>
            <a:spLocks noGrp="1"/>
          </p:cNvSpPr>
          <p:nvPr>
            <p:ph type="sldNum" sz="quarter" idx="5"/>
          </p:nvPr>
        </p:nvSpPr>
        <p:spPr>
          <a:noFill/>
        </p:spPr>
        <p:txBody>
          <a:bodyPr/>
          <a:lstStyle/>
          <a:p>
            <a:fld id="{E031AAB2-8427-4C72-9423-23F18866B0F5}"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1135063" y="688975"/>
            <a:ext cx="4587875" cy="3441700"/>
          </a:xfrm>
          <a:ln/>
        </p:spPr>
      </p:sp>
      <p:sp>
        <p:nvSpPr>
          <p:cNvPr id="64515" name="Notes Placeholder 2"/>
          <p:cNvSpPr>
            <a:spLocks noGrp="1"/>
          </p:cNvSpPr>
          <p:nvPr>
            <p:ph type="body" idx="1"/>
          </p:nvPr>
        </p:nvSpPr>
        <p:spPr>
          <a:noFill/>
          <a:ln/>
        </p:spPr>
        <p:txBody>
          <a:bodyPr/>
          <a:lstStyle/>
          <a:p>
            <a:pPr eaLnBrk="1" hangingPunct="1"/>
            <a:endParaRPr lang="en-US" smtClean="0"/>
          </a:p>
        </p:txBody>
      </p:sp>
      <p:sp>
        <p:nvSpPr>
          <p:cNvPr id="64516" name="Slide Number Placeholder 3"/>
          <p:cNvSpPr>
            <a:spLocks noGrp="1"/>
          </p:cNvSpPr>
          <p:nvPr>
            <p:ph type="sldNum" sz="quarter" idx="5"/>
          </p:nvPr>
        </p:nvSpPr>
        <p:spPr>
          <a:noFill/>
        </p:spPr>
        <p:txBody>
          <a:bodyPr/>
          <a:lstStyle/>
          <a:p>
            <a:fld id="{CAFFB875-6374-426F-B4C7-5C3F47FBE302}"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135063" y="688975"/>
            <a:ext cx="4587875" cy="3441700"/>
          </a:xfrm>
          <a:ln/>
        </p:spPr>
      </p:sp>
      <p:sp>
        <p:nvSpPr>
          <p:cNvPr id="65539" name="Notes Placeholder 2"/>
          <p:cNvSpPr>
            <a:spLocks noGrp="1"/>
          </p:cNvSpPr>
          <p:nvPr>
            <p:ph type="body" idx="1"/>
          </p:nvPr>
        </p:nvSpPr>
        <p:spPr>
          <a:noFill/>
          <a:ln/>
        </p:spPr>
        <p:txBody>
          <a:bodyPr/>
          <a:lstStyle/>
          <a:p>
            <a:pPr eaLnBrk="1" hangingPunct="1"/>
            <a:endParaRPr lang="en-US" smtClean="0"/>
          </a:p>
        </p:txBody>
      </p:sp>
      <p:sp>
        <p:nvSpPr>
          <p:cNvPr id="65540" name="Slide Number Placeholder 3"/>
          <p:cNvSpPr>
            <a:spLocks noGrp="1"/>
          </p:cNvSpPr>
          <p:nvPr>
            <p:ph type="sldNum" sz="quarter" idx="5"/>
          </p:nvPr>
        </p:nvSpPr>
        <p:spPr>
          <a:noFill/>
        </p:spPr>
        <p:txBody>
          <a:bodyPr/>
          <a:lstStyle/>
          <a:p>
            <a:fld id="{3E696D07-265F-4F3C-B610-9B2A2D2BBB5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1135063" y="688975"/>
            <a:ext cx="4587875" cy="3441700"/>
          </a:xfrm>
          <a:ln/>
        </p:spPr>
      </p:sp>
      <p:sp>
        <p:nvSpPr>
          <p:cNvPr id="66563" name="Notes Placeholder 2"/>
          <p:cNvSpPr>
            <a:spLocks noGrp="1"/>
          </p:cNvSpPr>
          <p:nvPr>
            <p:ph type="body" idx="1"/>
          </p:nvPr>
        </p:nvSpPr>
        <p:spPr>
          <a:noFill/>
          <a:ln/>
        </p:spPr>
        <p:txBody>
          <a:bodyPr/>
          <a:lstStyle/>
          <a:p>
            <a:pPr eaLnBrk="1" hangingPunct="1"/>
            <a:endParaRPr lang="en-US" smtClean="0"/>
          </a:p>
        </p:txBody>
      </p:sp>
      <p:sp>
        <p:nvSpPr>
          <p:cNvPr id="66564" name="Slide Number Placeholder 3"/>
          <p:cNvSpPr>
            <a:spLocks noGrp="1"/>
          </p:cNvSpPr>
          <p:nvPr>
            <p:ph type="sldNum" sz="quarter" idx="5"/>
          </p:nvPr>
        </p:nvSpPr>
        <p:spPr>
          <a:noFill/>
        </p:spPr>
        <p:txBody>
          <a:bodyPr/>
          <a:lstStyle/>
          <a:p>
            <a:fld id="{2DDD0A33-0CB0-45A8-BFE9-453C37B067DA}"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xfrm>
            <a:off x="1135063" y="688975"/>
            <a:ext cx="4587875" cy="3441700"/>
          </a:xfrm>
          <a:ln/>
        </p:spPr>
      </p:sp>
      <p:sp>
        <p:nvSpPr>
          <p:cNvPr id="67587" name="Notes Placeholder 2"/>
          <p:cNvSpPr>
            <a:spLocks noGrp="1"/>
          </p:cNvSpPr>
          <p:nvPr>
            <p:ph type="body" idx="1"/>
          </p:nvPr>
        </p:nvSpPr>
        <p:spPr>
          <a:noFill/>
          <a:ln/>
        </p:spPr>
        <p:txBody>
          <a:bodyPr/>
          <a:lstStyle/>
          <a:p>
            <a:pPr eaLnBrk="1" hangingPunct="1"/>
            <a:endParaRPr lang="en-US" smtClean="0"/>
          </a:p>
        </p:txBody>
      </p:sp>
      <p:sp>
        <p:nvSpPr>
          <p:cNvPr id="67588" name="Slide Number Placeholder 3"/>
          <p:cNvSpPr>
            <a:spLocks noGrp="1"/>
          </p:cNvSpPr>
          <p:nvPr>
            <p:ph type="sldNum" sz="quarter" idx="5"/>
          </p:nvPr>
        </p:nvSpPr>
        <p:spPr>
          <a:noFill/>
        </p:spPr>
        <p:txBody>
          <a:bodyPr/>
          <a:lstStyle/>
          <a:p>
            <a:fld id="{5039DD5B-7F74-428A-BC5F-8C8AE253E644}"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1135063" y="688975"/>
            <a:ext cx="4587875" cy="3441700"/>
          </a:xfrm>
          <a:ln/>
        </p:spPr>
      </p:sp>
      <p:sp>
        <p:nvSpPr>
          <p:cNvPr id="68611" name="Notes Placeholder 2"/>
          <p:cNvSpPr>
            <a:spLocks noGrp="1"/>
          </p:cNvSpPr>
          <p:nvPr>
            <p:ph type="body" idx="1"/>
          </p:nvPr>
        </p:nvSpPr>
        <p:spPr>
          <a:noFill/>
          <a:ln/>
        </p:spPr>
        <p:txBody>
          <a:bodyPr/>
          <a:lstStyle/>
          <a:p>
            <a:pPr eaLnBrk="1" hangingPunct="1"/>
            <a:endParaRPr lang="en-US" smtClean="0"/>
          </a:p>
        </p:txBody>
      </p:sp>
      <p:sp>
        <p:nvSpPr>
          <p:cNvPr id="68612" name="Slide Number Placeholder 3"/>
          <p:cNvSpPr>
            <a:spLocks noGrp="1"/>
          </p:cNvSpPr>
          <p:nvPr>
            <p:ph type="sldNum" sz="quarter" idx="5"/>
          </p:nvPr>
        </p:nvSpPr>
        <p:spPr>
          <a:noFill/>
        </p:spPr>
        <p:txBody>
          <a:bodyPr/>
          <a:lstStyle/>
          <a:p>
            <a:fld id="{E9536C51-A825-4347-9C47-3B511D18D304}"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xfrm>
            <a:off x="1135063" y="688975"/>
            <a:ext cx="4587875" cy="3441700"/>
          </a:xfrm>
          <a:ln/>
        </p:spPr>
      </p:sp>
      <p:sp>
        <p:nvSpPr>
          <p:cNvPr id="69635" name="Notes Placeholder 2"/>
          <p:cNvSpPr>
            <a:spLocks noGrp="1"/>
          </p:cNvSpPr>
          <p:nvPr>
            <p:ph type="body" idx="1"/>
          </p:nvPr>
        </p:nvSpPr>
        <p:spPr>
          <a:noFill/>
          <a:ln/>
        </p:spPr>
        <p:txBody>
          <a:bodyPr/>
          <a:lstStyle/>
          <a:p>
            <a:pPr eaLnBrk="1" hangingPunct="1"/>
            <a:endParaRPr lang="en-US" smtClean="0"/>
          </a:p>
        </p:txBody>
      </p:sp>
      <p:sp>
        <p:nvSpPr>
          <p:cNvPr id="69636" name="Slide Number Placeholder 3"/>
          <p:cNvSpPr>
            <a:spLocks noGrp="1"/>
          </p:cNvSpPr>
          <p:nvPr>
            <p:ph type="sldNum" sz="quarter" idx="5"/>
          </p:nvPr>
        </p:nvSpPr>
        <p:spPr>
          <a:noFill/>
        </p:spPr>
        <p:txBody>
          <a:bodyPr/>
          <a:lstStyle/>
          <a:p>
            <a:fld id="{B146879F-C448-4289-88AF-820A682FC7B4}"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1135063" y="688975"/>
            <a:ext cx="4587875" cy="3441700"/>
          </a:xfrm>
          <a:ln/>
        </p:spPr>
      </p:sp>
      <p:sp>
        <p:nvSpPr>
          <p:cNvPr id="70659" name="Notes Placeholder 2"/>
          <p:cNvSpPr>
            <a:spLocks noGrp="1"/>
          </p:cNvSpPr>
          <p:nvPr>
            <p:ph type="body" idx="1"/>
          </p:nvPr>
        </p:nvSpPr>
        <p:spPr>
          <a:noFill/>
          <a:ln/>
        </p:spPr>
        <p:txBody>
          <a:bodyPr/>
          <a:lstStyle/>
          <a:p>
            <a:pPr eaLnBrk="1" hangingPunct="1"/>
            <a:endParaRPr lang="en-US" smtClean="0"/>
          </a:p>
        </p:txBody>
      </p:sp>
      <p:sp>
        <p:nvSpPr>
          <p:cNvPr id="70660" name="Slide Number Placeholder 3"/>
          <p:cNvSpPr>
            <a:spLocks noGrp="1"/>
          </p:cNvSpPr>
          <p:nvPr>
            <p:ph type="sldNum" sz="quarter" idx="5"/>
          </p:nvPr>
        </p:nvSpPr>
        <p:spPr>
          <a:noFill/>
        </p:spPr>
        <p:txBody>
          <a:bodyPr/>
          <a:lstStyle/>
          <a:p>
            <a:fld id="{555A355C-1F98-4AAC-9F0B-DB6C00AA0DC2}"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35063" y="688975"/>
            <a:ext cx="4587875" cy="3441700"/>
          </a:xfrm>
          <a:ln/>
        </p:spPr>
      </p:sp>
      <p:sp>
        <p:nvSpPr>
          <p:cNvPr id="71683" name="Notes Placeholder 2"/>
          <p:cNvSpPr>
            <a:spLocks noGrp="1"/>
          </p:cNvSpPr>
          <p:nvPr>
            <p:ph type="body" idx="1"/>
          </p:nvPr>
        </p:nvSpPr>
        <p:spPr>
          <a:noFill/>
          <a:ln/>
        </p:spPr>
        <p:txBody>
          <a:bodyPr/>
          <a:lstStyle/>
          <a:p>
            <a:pPr eaLnBrk="1" hangingPunct="1"/>
            <a:endParaRPr lang="en-US" smtClean="0"/>
          </a:p>
        </p:txBody>
      </p:sp>
      <p:sp>
        <p:nvSpPr>
          <p:cNvPr id="71684" name="Slide Number Placeholder 3"/>
          <p:cNvSpPr>
            <a:spLocks noGrp="1"/>
          </p:cNvSpPr>
          <p:nvPr>
            <p:ph type="sldNum" sz="quarter" idx="5"/>
          </p:nvPr>
        </p:nvSpPr>
        <p:spPr>
          <a:noFill/>
        </p:spPr>
        <p:txBody>
          <a:bodyPr/>
          <a:lstStyle/>
          <a:p>
            <a:fld id="{5DA76DCD-B217-4F5C-8DBC-AF40A71B542C}"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1135063" y="688975"/>
            <a:ext cx="4587875" cy="3441700"/>
          </a:xfrm>
          <a:ln/>
        </p:spPr>
      </p:sp>
      <p:sp>
        <p:nvSpPr>
          <p:cNvPr id="72707" name="Notes Placeholder 2"/>
          <p:cNvSpPr>
            <a:spLocks noGrp="1"/>
          </p:cNvSpPr>
          <p:nvPr>
            <p:ph type="body" idx="1"/>
          </p:nvPr>
        </p:nvSpPr>
        <p:spPr>
          <a:noFill/>
          <a:ln/>
        </p:spPr>
        <p:txBody>
          <a:bodyPr/>
          <a:lstStyle/>
          <a:p>
            <a:pPr eaLnBrk="1" hangingPunct="1"/>
            <a:endParaRPr lang="en-US" smtClean="0"/>
          </a:p>
        </p:txBody>
      </p:sp>
      <p:sp>
        <p:nvSpPr>
          <p:cNvPr id="72708" name="Slide Number Placeholder 3"/>
          <p:cNvSpPr>
            <a:spLocks noGrp="1"/>
          </p:cNvSpPr>
          <p:nvPr>
            <p:ph type="sldNum" sz="quarter" idx="5"/>
          </p:nvPr>
        </p:nvSpPr>
        <p:spPr>
          <a:noFill/>
        </p:spPr>
        <p:txBody>
          <a:bodyPr/>
          <a:lstStyle/>
          <a:p>
            <a:fld id="{76DA9337-F31C-4B0F-AA8E-0104CEADE98B}"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1135063" y="688975"/>
            <a:ext cx="4587875" cy="3441700"/>
          </a:xfrm>
          <a:ln/>
        </p:spPr>
      </p:sp>
      <p:sp>
        <p:nvSpPr>
          <p:cNvPr id="53251" name="Notes Placeholder 2"/>
          <p:cNvSpPr>
            <a:spLocks noGrp="1"/>
          </p:cNvSpPr>
          <p:nvPr>
            <p:ph type="body" idx="1"/>
          </p:nvPr>
        </p:nvSpPr>
        <p:spPr>
          <a:noFill/>
          <a:ln/>
        </p:spPr>
        <p:txBody>
          <a:bodyPr/>
          <a:lstStyle/>
          <a:p>
            <a:pPr eaLnBrk="1" hangingPunct="1"/>
            <a:endParaRPr lang="en-US" smtClean="0"/>
          </a:p>
        </p:txBody>
      </p:sp>
      <p:sp>
        <p:nvSpPr>
          <p:cNvPr id="53252" name="Slide Number Placeholder 3"/>
          <p:cNvSpPr>
            <a:spLocks noGrp="1"/>
          </p:cNvSpPr>
          <p:nvPr>
            <p:ph type="sldNum" sz="quarter" idx="5"/>
          </p:nvPr>
        </p:nvSpPr>
        <p:spPr>
          <a:noFill/>
        </p:spPr>
        <p:txBody>
          <a:bodyPr/>
          <a:lstStyle/>
          <a:p>
            <a:fld id="{75E1B017-5695-42A1-8A99-88B9A871D3E6}"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1135063" y="688975"/>
            <a:ext cx="4587875" cy="3441700"/>
          </a:xfrm>
          <a:ln/>
        </p:spPr>
      </p:sp>
      <p:sp>
        <p:nvSpPr>
          <p:cNvPr id="73731" name="Notes Placeholder 2"/>
          <p:cNvSpPr>
            <a:spLocks noGrp="1"/>
          </p:cNvSpPr>
          <p:nvPr>
            <p:ph type="body" idx="1"/>
          </p:nvPr>
        </p:nvSpPr>
        <p:spPr>
          <a:noFill/>
          <a:ln/>
        </p:spPr>
        <p:txBody>
          <a:bodyPr/>
          <a:lstStyle/>
          <a:p>
            <a:pPr eaLnBrk="1" hangingPunct="1"/>
            <a:endParaRPr lang="en-US" smtClean="0"/>
          </a:p>
        </p:txBody>
      </p:sp>
      <p:sp>
        <p:nvSpPr>
          <p:cNvPr id="73732" name="Slide Number Placeholder 3"/>
          <p:cNvSpPr>
            <a:spLocks noGrp="1"/>
          </p:cNvSpPr>
          <p:nvPr>
            <p:ph type="sldNum" sz="quarter" idx="5"/>
          </p:nvPr>
        </p:nvSpPr>
        <p:spPr>
          <a:noFill/>
        </p:spPr>
        <p:txBody>
          <a:bodyPr/>
          <a:lstStyle/>
          <a:p>
            <a:fld id="{9E485613-1742-4CAC-81D6-7822963B4E80}"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35063" y="688975"/>
            <a:ext cx="4587875" cy="3441700"/>
          </a:xfrm>
          <a:ln/>
        </p:spPr>
      </p:sp>
      <p:sp>
        <p:nvSpPr>
          <p:cNvPr id="74755" name="Notes Placeholder 2"/>
          <p:cNvSpPr>
            <a:spLocks noGrp="1"/>
          </p:cNvSpPr>
          <p:nvPr>
            <p:ph type="body" idx="1"/>
          </p:nvPr>
        </p:nvSpPr>
        <p:spPr>
          <a:noFill/>
          <a:ln/>
        </p:spPr>
        <p:txBody>
          <a:bodyPr/>
          <a:lstStyle/>
          <a:p>
            <a:pPr eaLnBrk="1" hangingPunct="1"/>
            <a:endParaRPr lang="en-US" smtClean="0"/>
          </a:p>
        </p:txBody>
      </p:sp>
      <p:sp>
        <p:nvSpPr>
          <p:cNvPr id="74756" name="Slide Number Placeholder 3"/>
          <p:cNvSpPr>
            <a:spLocks noGrp="1"/>
          </p:cNvSpPr>
          <p:nvPr>
            <p:ph type="sldNum" sz="quarter" idx="5"/>
          </p:nvPr>
        </p:nvSpPr>
        <p:spPr>
          <a:noFill/>
        </p:spPr>
        <p:txBody>
          <a:bodyPr/>
          <a:lstStyle/>
          <a:p>
            <a:fld id="{96249D24-3157-4634-905F-333F876E8B19}"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1135063" y="688975"/>
            <a:ext cx="4587875" cy="3441700"/>
          </a:xfrm>
          <a:ln/>
        </p:spPr>
      </p:sp>
      <p:sp>
        <p:nvSpPr>
          <p:cNvPr id="75779" name="Notes Placeholder 2"/>
          <p:cNvSpPr>
            <a:spLocks noGrp="1"/>
          </p:cNvSpPr>
          <p:nvPr>
            <p:ph type="body" idx="1"/>
          </p:nvPr>
        </p:nvSpPr>
        <p:spPr>
          <a:noFill/>
          <a:ln/>
        </p:spPr>
        <p:txBody>
          <a:bodyPr/>
          <a:lstStyle/>
          <a:p>
            <a:pPr eaLnBrk="1" hangingPunct="1"/>
            <a:endParaRPr lang="en-US" smtClean="0"/>
          </a:p>
        </p:txBody>
      </p:sp>
      <p:sp>
        <p:nvSpPr>
          <p:cNvPr id="75780" name="Slide Number Placeholder 3"/>
          <p:cNvSpPr>
            <a:spLocks noGrp="1"/>
          </p:cNvSpPr>
          <p:nvPr>
            <p:ph type="sldNum" sz="quarter" idx="5"/>
          </p:nvPr>
        </p:nvSpPr>
        <p:spPr>
          <a:noFill/>
        </p:spPr>
        <p:txBody>
          <a:bodyPr/>
          <a:lstStyle/>
          <a:p>
            <a:fld id="{49C14B03-21C8-4D7B-95B2-5AC00A331BBB}"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1135063" y="688975"/>
            <a:ext cx="4587875" cy="3441700"/>
          </a:xfrm>
          <a:ln/>
        </p:spPr>
      </p:sp>
      <p:sp>
        <p:nvSpPr>
          <p:cNvPr id="76803" name="Notes Placeholder 2"/>
          <p:cNvSpPr>
            <a:spLocks noGrp="1"/>
          </p:cNvSpPr>
          <p:nvPr>
            <p:ph type="body" idx="1"/>
          </p:nvPr>
        </p:nvSpPr>
        <p:spPr>
          <a:noFill/>
          <a:ln/>
        </p:spPr>
        <p:txBody>
          <a:bodyPr/>
          <a:lstStyle/>
          <a:p>
            <a:pPr eaLnBrk="1" hangingPunct="1"/>
            <a:endParaRPr lang="en-US" smtClean="0"/>
          </a:p>
        </p:txBody>
      </p:sp>
      <p:sp>
        <p:nvSpPr>
          <p:cNvPr id="76804" name="Slide Number Placeholder 3"/>
          <p:cNvSpPr>
            <a:spLocks noGrp="1"/>
          </p:cNvSpPr>
          <p:nvPr>
            <p:ph type="sldNum" sz="quarter" idx="5"/>
          </p:nvPr>
        </p:nvSpPr>
        <p:spPr>
          <a:noFill/>
        </p:spPr>
        <p:txBody>
          <a:bodyPr/>
          <a:lstStyle/>
          <a:p>
            <a:fld id="{6617E5DD-1648-4625-9CBD-CD48C67A7F44}"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35063" y="688975"/>
            <a:ext cx="4587875" cy="3441700"/>
          </a:xfrm>
          <a:ln/>
        </p:spPr>
      </p:sp>
      <p:sp>
        <p:nvSpPr>
          <p:cNvPr id="77827" name="Notes Placeholder 2"/>
          <p:cNvSpPr>
            <a:spLocks noGrp="1"/>
          </p:cNvSpPr>
          <p:nvPr>
            <p:ph type="body" idx="1"/>
          </p:nvPr>
        </p:nvSpPr>
        <p:spPr>
          <a:noFill/>
          <a:ln/>
        </p:spPr>
        <p:txBody>
          <a:bodyPr/>
          <a:lstStyle/>
          <a:p>
            <a:pPr eaLnBrk="1" hangingPunct="1"/>
            <a:endParaRPr lang="en-US" smtClean="0"/>
          </a:p>
        </p:txBody>
      </p:sp>
      <p:sp>
        <p:nvSpPr>
          <p:cNvPr id="77828" name="Slide Number Placeholder 3"/>
          <p:cNvSpPr>
            <a:spLocks noGrp="1"/>
          </p:cNvSpPr>
          <p:nvPr>
            <p:ph type="sldNum" sz="quarter" idx="5"/>
          </p:nvPr>
        </p:nvSpPr>
        <p:spPr>
          <a:noFill/>
        </p:spPr>
        <p:txBody>
          <a:bodyPr/>
          <a:lstStyle/>
          <a:p>
            <a:fld id="{9AA2A167-99CA-4501-8673-23C0F96A5749}"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1135063" y="688975"/>
            <a:ext cx="4587875" cy="3441700"/>
          </a:xfrm>
          <a:ln/>
        </p:spPr>
      </p:sp>
      <p:sp>
        <p:nvSpPr>
          <p:cNvPr id="78851" name="Notes Placeholder 2"/>
          <p:cNvSpPr>
            <a:spLocks noGrp="1"/>
          </p:cNvSpPr>
          <p:nvPr>
            <p:ph type="body" idx="1"/>
          </p:nvPr>
        </p:nvSpPr>
        <p:spPr>
          <a:noFill/>
          <a:ln/>
        </p:spPr>
        <p:txBody>
          <a:bodyPr/>
          <a:lstStyle/>
          <a:p>
            <a:pPr eaLnBrk="1" hangingPunct="1"/>
            <a:endParaRPr lang="en-US" smtClean="0"/>
          </a:p>
        </p:txBody>
      </p:sp>
      <p:sp>
        <p:nvSpPr>
          <p:cNvPr id="78852" name="Slide Number Placeholder 3"/>
          <p:cNvSpPr>
            <a:spLocks noGrp="1"/>
          </p:cNvSpPr>
          <p:nvPr>
            <p:ph type="sldNum" sz="quarter" idx="5"/>
          </p:nvPr>
        </p:nvSpPr>
        <p:spPr>
          <a:noFill/>
        </p:spPr>
        <p:txBody>
          <a:bodyPr/>
          <a:lstStyle/>
          <a:p>
            <a:fld id="{2CFA852B-C8DE-42C9-8478-B99CDEB1F750}"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35063" y="688975"/>
            <a:ext cx="4587875" cy="3441700"/>
          </a:xfrm>
          <a:ln/>
        </p:spPr>
      </p:sp>
      <p:sp>
        <p:nvSpPr>
          <p:cNvPr id="79875" name="Notes Placeholder 2"/>
          <p:cNvSpPr>
            <a:spLocks noGrp="1"/>
          </p:cNvSpPr>
          <p:nvPr>
            <p:ph type="body" idx="1"/>
          </p:nvPr>
        </p:nvSpPr>
        <p:spPr>
          <a:noFill/>
          <a:ln/>
        </p:spPr>
        <p:txBody>
          <a:bodyPr/>
          <a:lstStyle/>
          <a:p>
            <a:pPr eaLnBrk="1" hangingPunct="1"/>
            <a:endParaRPr lang="en-US" smtClean="0"/>
          </a:p>
        </p:txBody>
      </p:sp>
      <p:sp>
        <p:nvSpPr>
          <p:cNvPr id="79876" name="Slide Number Placeholder 3"/>
          <p:cNvSpPr>
            <a:spLocks noGrp="1"/>
          </p:cNvSpPr>
          <p:nvPr>
            <p:ph type="sldNum" sz="quarter" idx="5"/>
          </p:nvPr>
        </p:nvSpPr>
        <p:spPr>
          <a:noFill/>
        </p:spPr>
        <p:txBody>
          <a:bodyPr/>
          <a:lstStyle/>
          <a:p>
            <a:fld id="{3FC5CACC-1A31-49F4-8EBD-E3B67B20231F}"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35063" y="688975"/>
            <a:ext cx="4587875" cy="3441700"/>
          </a:xfrm>
          <a:ln/>
        </p:spPr>
      </p:sp>
      <p:sp>
        <p:nvSpPr>
          <p:cNvPr id="80899" name="Notes Placeholder 2"/>
          <p:cNvSpPr>
            <a:spLocks noGrp="1"/>
          </p:cNvSpPr>
          <p:nvPr>
            <p:ph type="body" idx="1"/>
          </p:nvPr>
        </p:nvSpPr>
        <p:spPr>
          <a:noFill/>
          <a:ln/>
        </p:spPr>
        <p:txBody>
          <a:bodyPr/>
          <a:lstStyle/>
          <a:p>
            <a:pPr eaLnBrk="1" hangingPunct="1"/>
            <a:endParaRPr lang="en-US" smtClean="0"/>
          </a:p>
        </p:txBody>
      </p:sp>
      <p:sp>
        <p:nvSpPr>
          <p:cNvPr id="80900" name="Slide Number Placeholder 3"/>
          <p:cNvSpPr>
            <a:spLocks noGrp="1"/>
          </p:cNvSpPr>
          <p:nvPr>
            <p:ph type="sldNum" sz="quarter" idx="5"/>
          </p:nvPr>
        </p:nvSpPr>
        <p:spPr>
          <a:noFill/>
        </p:spPr>
        <p:txBody>
          <a:bodyPr/>
          <a:lstStyle/>
          <a:p>
            <a:fld id="{F04C9D20-54C8-4465-BEB1-F0A6D5B0688E}"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35063" y="688975"/>
            <a:ext cx="4587875" cy="3441700"/>
          </a:xfrm>
          <a:ln/>
        </p:spPr>
      </p:sp>
      <p:sp>
        <p:nvSpPr>
          <p:cNvPr id="81923" name="Notes Placeholder 2"/>
          <p:cNvSpPr>
            <a:spLocks noGrp="1"/>
          </p:cNvSpPr>
          <p:nvPr>
            <p:ph type="body" idx="1"/>
          </p:nvPr>
        </p:nvSpPr>
        <p:spPr>
          <a:noFill/>
          <a:ln/>
        </p:spPr>
        <p:txBody>
          <a:bodyPr/>
          <a:lstStyle/>
          <a:p>
            <a:pPr eaLnBrk="1" hangingPunct="1"/>
            <a:endParaRPr lang="en-US" smtClean="0"/>
          </a:p>
        </p:txBody>
      </p:sp>
      <p:sp>
        <p:nvSpPr>
          <p:cNvPr id="81924" name="Slide Number Placeholder 3"/>
          <p:cNvSpPr>
            <a:spLocks noGrp="1"/>
          </p:cNvSpPr>
          <p:nvPr>
            <p:ph type="sldNum" sz="quarter" idx="5"/>
          </p:nvPr>
        </p:nvSpPr>
        <p:spPr>
          <a:noFill/>
        </p:spPr>
        <p:txBody>
          <a:bodyPr/>
          <a:lstStyle/>
          <a:p>
            <a:fld id="{24F2D1DD-07C2-45E1-8F7C-370CCB8FF659}"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1135063" y="688975"/>
            <a:ext cx="4587875" cy="3441700"/>
          </a:xfrm>
          <a:ln/>
        </p:spPr>
      </p:sp>
      <p:sp>
        <p:nvSpPr>
          <p:cNvPr id="82947" name="Notes Placeholder 2"/>
          <p:cNvSpPr>
            <a:spLocks noGrp="1"/>
          </p:cNvSpPr>
          <p:nvPr>
            <p:ph type="body" idx="1"/>
          </p:nvPr>
        </p:nvSpPr>
        <p:spPr>
          <a:noFill/>
          <a:ln/>
        </p:spPr>
        <p:txBody>
          <a:bodyPr/>
          <a:lstStyle/>
          <a:p>
            <a:pPr eaLnBrk="1" hangingPunct="1"/>
            <a:endParaRPr lang="en-US" smtClean="0"/>
          </a:p>
        </p:txBody>
      </p:sp>
      <p:sp>
        <p:nvSpPr>
          <p:cNvPr id="82948" name="Slide Number Placeholder 3"/>
          <p:cNvSpPr>
            <a:spLocks noGrp="1"/>
          </p:cNvSpPr>
          <p:nvPr>
            <p:ph type="sldNum" sz="quarter" idx="5"/>
          </p:nvPr>
        </p:nvSpPr>
        <p:spPr>
          <a:noFill/>
        </p:spPr>
        <p:txBody>
          <a:bodyPr/>
          <a:lstStyle/>
          <a:p>
            <a:fld id="{64204975-D049-481A-96B3-E8E2C69C705D}"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135063" y="688975"/>
            <a:ext cx="4587875" cy="3441700"/>
          </a:xfrm>
          <a:ln/>
        </p:spPr>
      </p:sp>
      <p:sp>
        <p:nvSpPr>
          <p:cNvPr id="54275" name="Notes Placeholder 2"/>
          <p:cNvSpPr>
            <a:spLocks noGrp="1"/>
          </p:cNvSpPr>
          <p:nvPr>
            <p:ph type="body" idx="1"/>
          </p:nvPr>
        </p:nvSpPr>
        <p:spPr>
          <a:noFill/>
          <a:ln/>
        </p:spPr>
        <p:txBody>
          <a:bodyPr/>
          <a:lstStyle/>
          <a:p>
            <a:pPr eaLnBrk="1" hangingPunct="1"/>
            <a:endParaRPr lang="en-US" smtClean="0"/>
          </a:p>
        </p:txBody>
      </p:sp>
      <p:sp>
        <p:nvSpPr>
          <p:cNvPr id="54276" name="Slide Number Placeholder 3"/>
          <p:cNvSpPr>
            <a:spLocks noGrp="1"/>
          </p:cNvSpPr>
          <p:nvPr>
            <p:ph type="sldNum" sz="quarter" idx="5"/>
          </p:nvPr>
        </p:nvSpPr>
        <p:spPr>
          <a:noFill/>
        </p:spPr>
        <p:txBody>
          <a:bodyPr/>
          <a:lstStyle/>
          <a:p>
            <a:fld id="{DB6DE1B5-3228-4AF2-B666-8DF3B4B7C5CA}"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1135063" y="688975"/>
            <a:ext cx="4587875" cy="3441700"/>
          </a:xfrm>
          <a:ln/>
        </p:spPr>
      </p:sp>
      <p:sp>
        <p:nvSpPr>
          <p:cNvPr id="83971" name="Notes Placeholder 2"/>
          <p:cNvSpPr>
            <a:spLocks noGrp="1"/>
          </p:cNvSpPr>
          <p:nvPr>
            <p:ph type="body" idx="1"/>
          </p:nvPr>
        </p:nvSpPr>
        <p:spPr>
          <a:noFill/>
          <a:ln/>
        </p:spPr>
        <p:txBody>
          <a:bodyPr/>
          <a:lstStyle/>
          <a:p>
            <a:pPr eaLnBrk="1" hangingPunct="1"/>
            <a:endParaRPr lang="en-US" smtClean="0"/>
          </a:p>
        </p:txBody>
      </p:sp>
      <p:sp>
        <p:nvSpPr>
          <p:cNvPr id="83972" name="Slide Number Placeholder 3"/>
          <p:cNvSpPr>
            <a:spLocks noGrp="1"/>
          </p:cNvSpPr>
          <p:nvPr>
            <p:ph type="sldNum" sz="quarter" idx="5"/>
          </p:nvPr>
        </p:nvSpPr>
        <p:spPr>
          <a:noFill/>
        </p:spPr>
        <p:txBody>
          <a:bodyPr/>
          <a:lstStyle/>
          <a:p>
            <a:fld id="{5FAB4048-A848-4034-8DC1-5A90214C0D7C}" type="slidenum">
              <a:rPr lang="en-US"/>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1135063" y="688975"/>
            <a:ext cx="4587875" cy="3441700"/>
          </a:xfrm>
          <a:ln/>
        </p:spPr>
      </p:sp>
      <p:sp>
        <p:nvSpPr>
          <p:cNvPr id="84995" name="Notes Placeholder 2"/>
          <p:cNvSpPr>
            <a:spLocks noGrp="1"/>
          </p:cNvSpPr>
          <p:nvPr>
            <p:ph type="body" idx="1"/>
          </p:nvPr>
        </p:nvSpPr>
        <p:spPr>
          <a:noFill/>
          <a:ln/>
        </p:spPr>
        <p:txBody>
          <a:bodyPr/>
          <a:lstStyle/>
          <a:p>
            <a:pPr eaLnBrk="1" hangingPunct="1"/>
            <a:endParaRPr lang="en-US" smtClean="0"/>
          </a:p>
        </p:txBody>
      </p:sp>
      <p:sp>
        <p:nvSpPr>
          <p:cNvPr id="84996" name="Slide Number Placeholder 3"/>
          <p:cNvSpPr>
            <a:spLocks noGrp="1"/>
          </p:cNvSpPr>
          <p:nvPr>
            <p:ph type="sldNum" sz="quarter" idx="5"/>
          </p:nvPr>
        </p:nvSpPr>
        <p:spPr>
          <a:noFill/>
        </p:spPr>
        <p:txBody>
          <a:bodyPr/>
          <a:lstStyle/>
          <a:p>
            <a:fld id="{0712A103-2F93-4EE5-89EC-7939C0A6A88C}" type="slidenum">
              <a:rPr lang="en-US"/>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1135063" y="688975"/>
            <a:ext cx="4587875" cy="3441700"/>
          </a:xfrm>
          <a:ln/>
        </p:spPr>
      </p:sp>
      <p:sp>
        <p:nvSpPr>
          <p:cNvPr id="86019" name="Notes Placeholder 2"/>
          <p:cNvSpPr>
            <a:spLocks noGrp="1"/>
          </p:cNvSpPr>
          <p:nvPr>
            <p:ph type="body" idx="1"/>
          </p:nvPr>
        </p:nvSpPr>
        <p:spPr>
          <a:noFill/>
          <a:ln/>
        </p:spPr>
        <p:txBody>
          <a:bodyPr/>
          <a:lstStyle/>
          <a:p>
            <a:pPr eaLnBrk="1" hangingPunct="1"/>
            <a:endParaRPr lang="en-US" smtClean="0"/>
          </a:p>
        </p:txBody>
      </p:sp>
      <p:sp>
        <p:nvSpPr>
          <p:cNvPr id="86020" name="Slide Number Placeholder 3"/>
          <p:cNvSpPr>
            <a:spLocks noGrp="1"/>
          </p:cNvSpPr>
          <p:nvPr>
            <p:ph type="sldNum" sz="quarter" idx="5"/>
          </p:nvPr>
        </p:nvSpPr>
        <p:spPr>
          <a:noFill/>
        </p:spPr>
        <p:txBody>
          <a:bodyPr/>
          <a:lstStyle/>
          <a:p>
            <a:fld id="{1B77B81B-5581-4FCB-9160-3E53AD2CC50F}" type="slidenum">
              <a:rPr lang="en-US"/>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1135063" y="688975"/>
            <a:ext cx="4587875" cy="3441700"/>
          </a:xfrm>
          <a:ln/>
        </p:spPr>
      </p:sp>
      <p:sp>
        <p:nvSpPr>
          <p:cNvPr id="87043" name="Notes Placeholder 2"/>
          <p:cNvSpPr>
            <a:spLocks noGrp="1"/>
          </p:cNvSpPr>
          <p:nvPr>
            <p:ph type="body" idx="1"/>
          </p:nvPr>
        </p:nvSpPr>
        <p:spPr>
          <a:noFill/>
          <a:ln/>
        </p:spPr>
        <p:txBody>
          <a:bodyPr/>
          <a:lstStyle/>
          <a:p>
            <a:pPr eaLnBrk="1" hangingPunct="1"/>
            <a:endParaRPr lang="en-US" smtClean="0"/>
          </a:p>
        </p:txBody>
      </p:sp>
      <p:sp>
        <p:nvSpPr>
          <p:cNvPr id="87044" name="Slide Number Placeholder 3"/>
          <p:cNvSpPr>
            <a:spLocks noGrp="1"/>
          </p:cNvSpPr>
          <p:nvPr>
            <p:ph type="sldNum" sz="quarter" idx="5"/>
          </p:nvPr>
        </p:nvSpPr>
        <p:spPr>
          <a:noFill/>
        </p:spPr>
        <p:txBody>
          <a:bodyPr/>
          <a:lstStyle/>
          <a:p>
            <a:fld id="{00102D9B-7E80-417E-92F8-266A9F01E714}" type="slidenum">
              <a:rPr lang="en-US"/>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1135063" y="688975"/>
            <a:ext cx="4587875" cy="3441700"/>
          </a:xfrm>
          <a:ln/>
        </p:spPr>
      </p:sp>
      <p:sp>
        <p:nvSpPr>
          <p:cNvPr id="88067" name="Notes Placeholder 2"/>
          <p:cNvSpPr>
            <a:spLocks noGrp="1"/>
          </p:cNvSpPr>
          <p:nvPr>
            <p:ph type="body" idx="1"/>
          </p:nvPr>
        </p:nvSpPr>
        <p:spPr>
          <a:noFill/>
          <a:ln/>
        </p:spPr>
        <p:txBody>
          <a:bodyPr/>
          <a:lstStyle/>
          <a:p>
            <a:pPr eaLnBrk="1" hangingPunct="1"/>
            <a:endParaRPr lang="en-US" smtClean="0"/>
          </a:p>
        </p:txBody>
      </p:sp>
      <p:sp>
        <p:nvSpPr>
          <p:cNvPr id="88068" name="Slide Number Placeholder 3"/>
          <p:cNvSpPr>
            <a:spLocks noGrp="1"/>
          </p:cNvSpPr>
          <p:nvPr>
            <p:ph type="sldNum" sz="quarter" idx="5"/>
          </p:nvPr>
        </p:nvSpPr>
        <p:spPr>
          <a:noFill/>
        </p:spPr>
        <p:txBody>
          <a:bodyPr/>
          <a:lstStyle/>
          <a:p>
            <a:fld id="{3D36A4A7-CFD5-4140-899B-D4C948DFD2CE}" type="slidenum">
              <a:rPr lang="en-US"/>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35063" y="688975"/>
            <a:ext cx="4587875" cy="3441700"/>
          </a:xfrm>
          <a:ln/>
        </p:spPr>
      </p:sp>
      <p:sp>
        <p:nvSpPr>
          <p:cNvPr id="89091" name="Notes Placeholder 2"/>
          <p:cNvSpPr>
            <a:spLocks noGrp="1"/>
          </p:cNvSpPr>
          <p:nvPr>
            <p:ph type="body" idx="1"/>
          </p:nvPr>
        </p:nvSpPr>
        <p:spPr>
          <a:noFill/>
          <a:ln/>
        </p:spPr>
        <p:txBody>
          <a:bodyPr/>
          <a:lstStyle/>
          <a:p>
            <a:pPr eaLnBrk="1" hangingPunct="1"/>
            <a:endParaRPr lang="en-US" smtClean="0"/>
          </a:p>
        </p:txBody>
      </p:sp>
      <p:sp>
        <p:nvSpPr>
          <p:cNvPr id="89092" name="Slide Number Placeholder 3"/>
          <p:cNvSpPr>
            <a:spLocks noGrp="1"/>
          </p:cNvSpPr>
          <p:nvPr>
            <p:ph type="sldNum" sz="quarter" idx="5"/>
          </p:nvPr>
        </p:nvSpPr>
        <p:spPr>
          <a:noFill/>
        </p:spPr>
        <p:txBody>
          <a:bodyPr/>
          <a:lstStyle/>
          <a:p>
            <a:fld id="{F6BA4048-36B5-416A-ABC3-D989D0E020DC}" type="slidenum">
              <a:rPr lang="en-US"/>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35063" y="688975"/>
            <a:ext cx="4587875" cy="3441700"/>
          </a:xfrm>
          <a:ln/>
        </p:spPr>
      </p:sp>
      <p:sp>
        <p:nvSpPr>
          <p:cNvPr id="90115" name="Notes Placeholder 2"/>
          <p:cNvSpPr>
            <a:spLocks noGrp="1"/>
          </p:cNvSpPr>
          <p:nvPr>
            <p:ph type="body" idx="1"/>
          </p:nvPr>
        </p:nvSpPr>
        <p:spPr>
          <a:noFill/>
          <a:ln/>
        </p:spPr>
        <p:txBody>
          <a:bodyPr/>
          <a:lstStyle/>
          <a:p>
            <a:pPr eaLnBrk="1" hangingPunct="1"/>
            <a:endParaRPr lang="en-US" smtClean="0"/>
          </a:p>
        </p:txBody>
      </p:sp>
      <p:sp>
        <p:nvSpPr>
          <p:cNvPr id="90116" name="Slide Number Placeholder 3"/>
          <p:cNvSpPr>
            <a:spLocks noGrp="1"/>
          </p:cNvSpPr>
          <p:nvPr>
            <p:ph type="sldNum" sz="quarter" idx="5"/>
          </p:nvPr>
        </p:nvSpPr>
        <p:spPr>
          <a:noFill/>
        </p:spPr>
        <p:txBody>
          <a:bodyPr/>
          <a:lstStyle/>
          <a:p>
            <a:fld id="{70F826E9-9AF8-4453-9E45-64F8D43D14D7}" type="slidenum">
              <a:rPr lang="en-US"/>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1135063" y="688975"/>
            <a:ext cx="4587875" cy="3441700"/>
          </a:xfrm>
          <a:ln/>
        </p:spPr>
      </p:sp>
      <p:sp>
        <p:nvSpPr>
          <p:cNvPr id="91139" name="Notes Placeholder 2"/>
          <p:cNvSpPr>
            <a:spLocks noGrp="1"/>
          </p:cNvSpPr>
          <p:nvPr>
            <p:ph type="body" idx="1"/>
          </p:nvPr>
        </p:nvSpPr>
        <p:spPr>
          <a:noFill/>
          <a:ln/>
        </p:spPr>
        <p:txBody>
          <a:bodyPr/>
          <a:lstStyle/>
          <a:p>
            <a:pPr eaLnBrk="1" hangingPunct="1"/>
            <a:endParaRPr lang="en-US" smtClean="0"/>
          </a:p>
        </p:txBody>
      </p:sp>
      <p:sp>
        <p:nvSpPr>
          <p:cNvPr id="91140" name="Slide Number Placeholder 3"/>
          <p:cNvSpPr>
            <a:spLocks noGrp="1"/>
          </p:cNvSpPr>
          <p:nvPr>
            <p:ph type="sldNum" sz="quarter" idx="5"/>
          </p:nvPr>
        </p:nvSpPr>
        <p:spPr>
          <a:noFill/>
        </p:spPr>
        <p:txBody>
          <a:bodyPr/>
          <a:lstStyle/>
          <a:p>
            <a:fld id="{C0A3D847-D134-4993-AE6F-66D69B10EF65}" type="slidenum">
              <a:rPr lang="en-US"/>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135063" y="688975"/>
            <a:ext cx="4587875" cy="3441700"/>
          </a:xfrm>
          <a:ln/>
        </p:spPr>
      </p:sp>
      <p:sp>
        <p:nvSpPr>
          <p:cNvPr id="92163" name="Notes Placeholder 2"/>
          <p:cNvSpPr>
            <a:spLocks noGrp="1"/>
          </p:cNvSpPr>
          <p:nvPr>
            <p:ph type="body" idx="1"/>
          </p:nvPr>
        </p:nvSpPr>
        <p:spPr>
          <a:noFill/>
          <a:ln/>
        </p:spPr>
        <p:txBody>
          <a:bodyPr/>
          <a:lstStyle/>
          <a:p>
            <a:pPr eaLnBrk="1" hangingPunct="1"/>
            <a:endParaRPr lang="en-US" smtClean="0"/>
          </a:p>
        </p:txBody>
      </p:sp>
      <p:sp>
        <p:nvSpPr>
          <p:cNvPr id="92164" name="Slide Number Placeholder 3"/>
          <p:cNvSpPr>
            <a:spLocks noGrp="1"/>
          </p:cNvSpPr>
          <p:nvPr>
            <p:ph type="sldNum" sz="quarter" idx="5"/>
          </p:nvPr>
        </p:nvSpPr>
        <p:spPr>
          <a:noFill/>
        </p:spPr>
        <p:txBody>
          <a:bodyPr/>
          <a:lstStyle/>
          <a:p>
            <a:fld id="{7BFFEF7D-EA36-4ACA-9E49-41D4D5949D5B}" type="slidenum">
              <a:rPr lang="en-US"/>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1135063" y="688975"/>
            <a:ext cx="4587875" cy="3441700"/>
          </a:xfrm>
          <a:ln/>
        </p:spPr>
      </p:sp>
      <p:sp>
        <p:nvSpPr>
          <p:cNvPr id="93187" name="Notes Placeholder 2"/>
          <p:cNvSpPr>
            <a:spLocks noGrp="1"/>
          </p:cNvSpPr>
          <p:nvPr>
            <p:ph type="body" idx="1"/>
          </p:nvPr>
        </p:nvSpPr>
        <p:spPr>
          <a:noFill/>
          <a:ln/>
        </p:spPr>
        <p:txBody>
          <a:bodyPr/>
          <a:lstStyle/>
          <a:p>
            <a:pPr eaLnBrk="1" hangingPunct="1"/>
            <a:endParaRPr lang="en-US" dirty="0" smtClean="0"/>
          </a:p>
        </p:txBody>
      </p:sp>
      <p:sp>
        <p:nvSpPr>
          <p:cNvPr id="93188" name="Slide Number Placeholder 3"/>
          <p:cNvSpPr>
            <a:spLocks noGrp="1"/>
          </p:cNvSpPr>
          <p:nvPr>
            <p:ph type="sldNum" sz="quarter" idx="5"/>
          </p:nvPr>
        </p:nvSpPr>
        <p:spPr>
          <a:noFill/>
        </p:spPr>
        <p:txBody>
          <a:bodyPr/>
          <a:lstStyle/>
          <a:p>
            <a:fld id="{03ECE51E-76FB-4A90-8EC0-9A78E9502063}" type="slidenum">
              <a:rPr lang="en-US"/>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1135063" y="688975"/>
            <a:ext cx="4587875" cy="3441700"/>
          </a:xfrm>
          <a:ln/>
        </p:spPr>
      </p:sp>
      <p:sp>
        <p:nvSpPr>
          <p:cNvPr id="57347" name="Notes Placeholder 2"/>
          <p:cNvSpPr>
            <a:spLocks noGrp="1"/>
          </p:cNvSpPr>
          <p:nvPr>
            <p:ph type="body" idx="1"/>
          </p:nvPr>
        </p:nvSpPr>
        <p:spPr>
          <a:noFill/>
          <a:ln/>
        </p:spPr>
        <p:txBody>
          <a:bodyPr/>
          <a:lstStyle/>
          <a:p>
            <a:pPr eaLnBrk="1" hangingPunct="1"/>
            <a:endParaRPr lang="en-US" smtClean="0"/>
          </a:p>
        </p:txBody>
      </p:sp>
      <p:sp>
        <p:nvSpPr>
          <p:cNvPr id="57348" name="Slide Number Placeholder 3"/>
          <p:cNvSpPr>
            <a:spLocks noGrp="1"/>
          </p:cNvSpPr>
          <p:nvPr>
            <p:ph type="sldNum" sz="quarter" idx="5"/>
          </p:nvPr>
        </p:nvSpPr>
        <p:spPr>
          <a:noFill/>
        </p:spPr>
        <p:txBody>
          <a:bodyPr/>
          <a:lstStyle/>
          <a:p>
            <a:fld id="{F75C0DE6-284F-4CE8-AE55-7C6EA42DAAD0}" type="slidenum">
              <a:rPr lang="en-US"/>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1135063" y="688975"/>
            <a:ext cx="4587875" cy="3441700"/>
          </a:xfrm>
          <a:ln/>
        </p:spPr>
      </p:sp>
      <p:sp>
        <p:nvSpPr>
          <p:cNvPr id="94211" name="Notes Placeholder 2"/>
          <p:cNvSpPr>
            <a:spLocks noGrp="1"/>
          </p:cNvSpPr>
          <p:nvPr>
            <p:ph type="body" idx="1"/>
          </p:nvPr>
        </p:nvSpPr>
        <p:spPr>
          <a:noFill/>
          <a:ln/>
        </p:spPr>
        <p:txBody>
          <a:bodyPr/>
          <a:lstStyle/>
          <a:p>
            <a:pPr eaLnBrk="1" hangingPunct="1"/>
            <a:endParaRPr lang="en-US" smtClean="0"/>
          </a:p>
        </p:txBody>
      </p:sp>
      <p:sp>
        <p:nvSpPr>
          <p:cNvPr id="94212" name="Slide Number Placeholder 3"/>
          <p:cNvSpPr>
            <a:spLocks noGrp="1"/>
          </p:cNvSpPr>
          <p:nvPr>
            <p:ph type="sldNum" sz="quarter" idx="5"/>
          </p:nvPr>
        </p:nvSpPr>
        <p:spPr>
          <a:noFill/>
        </p:spPr>
        <p:txBody>
          <a:bodyPr/>
          <a:lstStyle/>
          <a:p>
            <a:fld id="{1C74A755-5358-4505-8D55-9EA8A565014B}" type="slidenum">
              <a:rPr lang="en-US"/>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xfrm>
            <a:off x="1135063" y="688975"/>
            <a:ext cx="4587875" cy="3441700"/>
          </a:xfrm>
          <a:ln/>
        </p:spPr>
      </p:sp>
      <p:sp>
        <p:nvSpPr>
          <p:cNvPr id="95235" name="Notes Placeholder 2"/>
          <p:cNvSpPr>
            <a:spLocks noGrp="1"/>
          </p:cNvSpPr>
          <p:nvPr>
            <p:ph type="body" idx="1"/>
          </p:nvPr>
        </p:nvSpPr>
        <p:spPr>
          <a:noFill/>
          <a:ln/>
        </p:spPr>
        <p:txBody>
          <a:bodyPr/>
          <a:lstStyle/>
          <a:p>
            <a:pPr eaLnBrk="1" hangingPunct="1"/>
            <a:endParaRPr lang="en-US" smtClean="0"/>
          </a:p>
        </p:txBody>
      </p:sp>
      <p:sp>
        <p:nvSpPr>
          <p:cNvPr id="95236" name="Slide Number Placeholder 3"/>
          <p:cNvSpPr>
            <a:spLocks noGrp="1"/>
          </p:cNvSpPr>
          <p:nvPr>
            <p:ph type="sldNum" sz="quarter" idx="5"/>
          </p:nvPr>
        </p:nvSpPr>
        <p:spPr>
          <a:noFill/>
        </p:spPr>
        <p:txBody>
          <a:bodyPr/>
          <a:lstStyle/>
          <a:p>
            <a:fld id="{189B88E7-3312-4FDA-B011-16100A5326EA}" type="slidenum">
              <a:rPr lang="en-US"/>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1135063" y="688975"/>
            <a:ext cx="4587875" cy="3441700"/>
          </a:xfrm>
          <a:ln/>
        </p:spPr>
      </p:sp>
      <p:sp>
        <p:nvSpPr>
          <p:cNvPr id="96259" name="Notes Placeholder 2"/>
          <p:cNvSpPr>
            <a:spLocks noGrp="1"/>
          </p:cNvSpPr>
          <p:nvPr>
            <p:ph type="body" idx="1"/>
          </p:nvPr>
        </p:nvSpPr>
        <p:spPr>
          <a:noFill/>
          <a:ln/>
        </p:spPr>
        <p:txBody>
          <a:bodyPr/>
          <a:lstStyle/>
          <a:p>
            <a:pPr eaLnBrk="1" hangingPunct="1"/>
            <a:endParaRPr lang="en-US" smtClean="0"/>
          </a:p>
        </p:txBody>
      </p:sp>
      <p:sp>
        <p:nvSpPr>
          <p:cNvPr id="96260" name="Slide Number Placeholder 3"/>
          <p:cNvSpPr>
            <a:spLocks noGrp="1"/>
          </p:cNvSpPr>
          <p:nvPr>
            <p:ph type="sldNum" sz="quarter" idx="5"/>
          </p:nvPr>
        </p:nvSpPr>
        <p:spPr>
          <a:noFill/>
        </p:spPr>
        <p:txBody>
          <a:bodyPr/>
          <a:lstStyle/>
          <a:p>
            <a:fld id="{EF6AFB87-C156-4A08-9D15-E02CBB913807}" type="slidenum">
              <a:rPr lang="en-US"/>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1135063" y="688975"/>
            <a:ext cx="4587875" cy="3441700"/>
          </a:xfrm>
          <a:ln/>
        </p:spPr>
      </p:sp>
      <p:sp>
        <p:nvSpPr>
          <p:cNvPr id="97283" name="Notes Placeholder 2"/>
          <p:cNvSpPr>
            <a:spLocks noGrp="1"/>
          </p:cNvSpPr>
          <p:nvPr>
            <p:ph type="body" idx="1"/>
          </p:nvPr>
        </p:nvSpPr>
        <p:spPr>
          <a:noFill/>
          <a:ln/>
        </p:spPr>
        <p:txBody>
          <a:bodyPr/>
          <a:lstStyle/>
          <a:p>
            <a:pPr eaLnBrk="1" hangingPunct="1"/>
            <a:endParaRPr lang="en-US" smtClean="0"/>
          </a:p>
        </p:txBody>
      </p:sp>
      <p:sp>
        <p:nvSpPr>
          <p:cNvPr id="97284" name="Slide Number Placeholder 3"/>
          <p:cNvSpPr>
            <a:spLocks noGrp="1"/>
          </p:cNvSpPr>
          <p:nvPr>
            <p:ph type="sldNum" sz="quarter" idx="5"/>
          </p:nvPr>
        </p:nvSpPr>
        <p:spPr>
          <a:noFill/>
        </p:spPr>
        <p:txBody>
          <a:bodyPr/>
          <a:lstStyle/>
          <a:p>
            <a:fld id="{A672E505-AF18-48C6-8425-86D80815C134}" type="slidenum">
              <a:rPr lang="en-US"/>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1135063" y="688975"/>
            <a:ext cx="4587875" cy="3441700"/>
          </a:xfrm>
          <a:ln/>
        </p:spPr>
      </p:sp>
      <p:sp>
        <p:nvSpPr>
          <p:cNvPr id="98307" name="Notes Placeholder 2"/>
          <p:cNvSpPr>
            <a:spLocks noGrp="1"/>
          </p:cNvSpPr>
          <p:nvPr>
            <p:ph type="body" idx="1"/>
          </p:nvPr>
        </p:nvSpPr>
        <p:spPr>
          <a:noFill/>
          <a:ln/>
        </p:spPr>
        <p:txBody>
          <a:bodyPr/>
          <a:lstStyle/>
          <a:p>
            <a:pPr eaLnBrk="1" hangingPunct="1"/>
            <a:endParaRPr lang="en-US" smtClean="0"/>
          </a:p>
        </p:txBody>
      </p:sp>
      <p:sp>
        <p:nvSpPr>
          <p:cNvPr id="98308" name="Slide Number Placeholder 3"/>
          <p:cNvSpPr>
            <a:spLocks noGrp="1"/>
          </p:cNvSpPr>
          <p:nvPr>
            <p:ph type="sldNum" sz="quarter" idx="5"/>
          </p:nvPr>
        </p:nvSpPr>
        <p:spPr>
          <a:noFill/>
        </p:spPr>
        <p:txBody>
          <a:bodyPr/>
          <a:lstStyle/>
          <a:p>
            <a:fld id="{A2489FD0-F041-4400-B235-B6A0BFDF0B5A}" type="slidenum">
              <a:rPr lang="en-US"/>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1135063" y="688975"/>
            <a:ext cx="4587875" cy="3441700"/>
          </a:xfrm>
          <a:ln/>
        </p:spPr>
      </p:sp>
      <p:sp>
        <p:nvSpPr>
          <p:cNvPr id="99331" name="Notes Placeholder 2"/>
          <p:cNvSpPr>
            <a:spLocks noGrp="1"/>
          </p:cNvSpPr>
          <p:nvPr>
            <p:ph type="body" idx="1"/>
          </p:nvPr>
        </p:nvSpPr>
        <p:spPr>
          <a:noFill/>
          <a:ln/>
        </p:spPr>
        <p:txBody>
          <a:bodyPr/>
          <a:lstStyle/>
          <a:p>
            <a:pPr eaLnBrk="1" hangingPunct="1"/>
            <a:endParaRPr lang="en-US" smtClean="0"/>
          </a:p>
        </p:txBody>
      </p:sp>
      <p:sp>
        <p:nvSpPr>
          <p:cNvPr id="99332" name="Slide Number Placeholder 3"/>
          <p:cNvSpPr>
            <a:spLocks noGrp="1"/>
          </p:cNvSpPr>
          <p:nvPr>
            <p:ph type="sldNum" sz="quarter" idx="5"/>
          </p:nvPr>
        </p:nvSpPr>
        <p:spPr>
          <a:noFill/>
        </p:spPr>
        <p:txBody>
          <a:bodyPr/>
          <a:lstStyle/>
          <a:p>
            <a:fld id="{E37AD3F3-284F-4B08-B832-E3501B60FAD2}" type="slidenum">
              <a:rPr lang="en-US"/>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35063" y="688975"/>
            <a:ext cx="4587875" cy="3441700"/>
          </a:xfrm>
          <a:ln/>
        </p:spPr>
      </p:sp>
      <p:sp>
        <p:nvSpPr>
          <p:cNvPr id="100355" name="Notes Placeholder 2"/>
          <p:cNvSpPr>
            <a:spLocks noGrp="1"/>
          </p:cNvSpPr>
          <p:nvPr>
            <p:ph type="body" idx="1"/>
          </p:nvPr>
        </p:nvSpPr>
        <p:spPr>
          <a:noFill/>
          <a:ln/>
        </p:spPr>
        <p:txBody>
          <a:bodyPr/>
          <a:lstStyle/>
          <a:p>
            <a:pPr eaLnBrk="1" hangingPunct="1"/>
            <a:endParaRPr lang="en-US" smtClean="0"/>
          </a:p>
        </p:txBody>
      </p:sp>
      <p:sp>
        <p:nvSpPr>
          <p:cNvPr id="100356" name="Slide Number Placeholder 3"/>
          <p:cNvSpPr>
            <a:spLocks noGrp="1"/>
          </p:cNvSpPr>
          <p:nvPr>
            <p:ph type="sldNum" sz="quarter" idx="5"/>
          </p:nvPr>
        </p:nvSpPr>
        <p:spPr>
          <a:noFill/>
        </p:spPr>
        <p:txBody>
          <a:bodyPr/>
          <a:lstStyle/>
          <a:p>
            <a:fld id="{4A39BBA5-E5D6-42F5-BCAE-FC355B7A2111}" type="slidenum">
              <a:rPr lang="en-US"/>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135063" y="688975"/>
            <a:ext cx="4587875" cy="3441700"/>
          </a:xfrm>
          <a:ln/>
        </p:spPr>
      </p:sp>
      <p:sp>
        <p:nvSpPr>
          <p:cNvPr id="58371" name="Notes Placeholder 2"/>
          <p:cNvSpPr>
            <a:spLocks noGrp="1"/>
          </p:cNvSpPr>
          <p:nvPr>
            <p:ph type="body" idx="1"/>
          </p:nvPr>
        </p:nvSpPr>
        <p:spPr>
          <a:noFill/>
          <a:ln/>
        </p:spPr>
        <p:txBody>
          <a:bodyPr/>
          <a:lstStyle/>
          <a:p>
            <a:pPr eaLnBrk="1" hangingPunct="1"/>
            <a:endParaRPr lang="en-US" smtClean="0"/>
          </a:p>
        </p:txBody>
      </p:sp>
      <p:sp>
        <p:nvSpPr>
          <p:cNvPr id="58372" name="Slide Number Placeholder 3"/>
          <p:cNvSpPr>
            <a:spLocks noGrp="1"/>
          </p:cNvSpPr>
          <p:nvPr>
            <p:ph type="sldNum" sz="quarter" idx="5"/>
          </p:nvPr>
        </p:nvSpPr>
        <p:spPr>
          <a:noFill/>
        </p:spPr>
        <p:txBody>
          <a:bodyPr/>
          <a:lstStyle/>
          <a:p>
            <a:fld id="{ABF223F0-A971-41E6-B451-16AE8E544F2B}"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1135063" y="688975"/>
            <a:ext cx="4587875" cy="3441700"/>
          </a:xfrm>
          <a:ln/>
        </p:spPr>
      </p:sp>
      <p:sp>
        <p:nvSpPr>
          <p:cNvPr id="59395" name="Notes Placeholder 2"/>
          <p:cNvSpPr>
            <a:spLocks noGrp="1"/>
          </p:cNvSpPr>
          <p:nvPr>
            <p:ph type="body" idx="1"/>
          </p:nvPr>
        </p:nvSpPr>
        <p:spPr>
          <a:noFill/>
          <a:ln/>
        </p:spPr>
        <p:txBody>
          <a:bodyPr/>
          <a:lstStyle/>
          <a:p>
            <a:pPr eaLnBrk="1" hangingPunct="1"/>
            <a:endParaRPr lang="en-US" smtClean="0"/>
          </a:p>
        </p:txBody>
      </p:sp>
      <p:sp>
        <p:nvSpPr>
          <p:cNvPr id="59396" name="Slide Number Placeholder 3"/>
          <p:cNvSpPr>
            <a:spLocks noGrp="1"/>
          </p:cNvSpPr>
          <p:nvPr>
            <p:ph type="sldNum" sz="quarter" idx="5"/>
          </p:nvPr>
        </p:nvSpPr>
        <p:spPr>
          <a:noFill/>
        </p:spPr>
        <p:txBody>
          <a:bodyPr/>
          <a:lstStyle/>
          <a:p>
            <a:fld id="{10072CCE-402E-460C-8150-8DC410C06E7D}"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xfrm>
            <a:off x="1135063" y="688975"/>
            <a:ext cx="4587875" cy="3441700"/>
          </a:xfrm>
          <a:ln/>
        </p:spPr>
      </p:sp>
      <p:sp>
        <p:nvSpPr>
          <p:cNvPr id="60419" name="Notes Placeholder 2"/>
          <p:cNvSpPr>
            <a:spLocks noGrp="1"/>
          </p:cNvSpPr>
          <p:nvPr>
            <p:ph type="body" idx="1"/>
          </p:nvPr>
        </p:nvSpPr>
        <p:spPr>
          <a:noFill/>
          <a:ln/>
        </p:spPr>
        <p:txBody>
          <a:bodyPr/>
          <a:lstStyle/>
          <a:p>
            <a:pPr eaLnBrk="1" hangingPunct="1"/>
            <a:endParaRPr lang="en-US" smtClean="0"/>
          </a:p>
        </p:txBody>
      </p:sp>
      <p:sp>
        <p:nvSpPr>
          <p:cNvPr id="60420" name="Slide Number Placeholder 3"/>
          <p:cNvSpPr>
            <a:spLocks noGrp="1"/>
          </p:cNvSpPr>
          <p:nvPr>
            <p:ph type="sldNum" sz="quarter" idx="5"/>
          </p:nvPr>
        </p:nvSpPr>
        <p:spPr>
          <a:noFill/>
        </p:spPr>
        <p:txBody>
          <a:bodyPr/>
          <a:lstStyle/>
          <a:p>
            <a:fld id="{D93117D1-E780-48DF-ADAC-E3BE2643C72B}"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135063" y="688975"/>
            <a:ext cx="4587875" cy="3441700"/>
          </a:xfrm>
          <a:ln/>
        </p:spPr>
      </p:sp>
      <p:sp>
        <p:nvSpPr>
          <p:cNvPr id="61443" name="Notes Placeholder 2"/>
          <p:cNvSpPr>
            <a:spLocks noGrp="1"/>
          </p:cNvSpPr>
          <p:nvPr>
            <p:ph type="body" idx="1"/>
          </p:nvPr>
        </p:nvSpPr>
        <p:spPr>
          <a:noFill/>
          <a:ln/>
        </p:spPr>
        <p:txBody>
          <a:bodyPr/>
          <a:lstStyle/>
          <a:p>
            <a:pPr eaLnBrk="1" hangingPunct="1"/>
            <a:endParaRPr lang="en-US" smtClean="0"/>
          </a:p>
        </p:txBody>
      </p:sp>
      <p:sp>
        <p:nvSpPr>
          <p:cNvPr id="61444" name="Slide Number Placeholder 3"/>
          <p:cNvSpPr>
            <a:spLocks noGrp="1"/>
          </p:cNvSpPr>
          <p:nvPr>
            <p:ph type="sldNum" sz="quarter" idx="5"/>
          </p:nvPr>
        </p:nvSpPr>
        <p:spPr>
          <a:noFill/>
        </p:spPr>
        <p:txBody>
          <a:bodyPr/>
          <a:lstStyle/>
          <a:p>
            <a:fld id="{729164AC-6EF6-4988-B4D7-73E44610BC9E}"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1135063" y="688975"/>
            <a:ext cx="4587875" cy="3441700"/>
          </a:xfrm>
          <a:ln/>
        </p:spPr>
      </p:sp>
      <p:sp>
        <p:nvSpPr>
          <p:cNvPr id="62467" name="Notes Placeholder 2"/>
          <p:cNvSpPr>
            <a:spLocks noGrp="1"/>
          </p:cNvSpPr>
          <p:nvPr>
            <p:ph type="body" idx="1"/>
          </p:nvPr>
        </p:nvSpPr>
        <p:spPr>
          <a:noFill/>
          <a:ln/>
        </p:spPr>
        <p:txBody>
          <a:bodyPr/>
          <a:lstStyle/>
          <a:p>
            <a:pPr eaLnBrk="1" hangingPunct="1"/>
            <a:endParaRPr lang="en-US" smtClean="0"/>
          </a:p>
        </p:txBody>
      </p:sp>
      <p:sp>
        <p:nvSpPr>
          <p:cNvPr id="62468" name="Slide Number Placeholder 3"/>
          <p:cNvSpPr>
            <a:spLocks noGrp="1"/>
          </p:cNvSpPr>
          <p:nvPr>
            <p:ph type="sldNum" sz="quarter" idx="5"/>
          </p:nvPr>
        </p:nvSpPr>
        <p:spPr>
          <a:noFill/>
        </p:spPr>
        <p:txBody>
          <a:bodyPr/>
          <a:lstStyle/>
          <a:p>
            <a:fld id="{7220FBB2-5F12-406A-8CA3-CB84B4345025}"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762000"/>
            <a:ext cx="190500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762000"/>
            <a:ext cx="556260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dir="in"/>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6200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38200" y="1752600"/>
            <a:ext cx="7620000" cy="3581400"/>
          </a:xfrm>
        </p:spPr>
        <p:txBody>
          <a:bodyPr/>
          <a:lstStyle/>
          <a:p>
            <a:pPr lvl="0"/>
            <a:endParaRPr lang="en-US" noProof="0" smtClean="0"/>
          </a:p>
        </p:txBody>
      </p:sp>
    </p:spTree>
  </p:cSld>
  <p:clrMapOvr>
    <a:masterClrMapping/>
  </p:clrMapOvr>
  <p:transition>
    <p:zoom dir="in"/>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3982C1-3F2F-481D-99CB-8A23A1018D0D}" type="datetimeFigureOut">
              <a:rPr lang="en-US" smtClean="0"/>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982C1-3F2F-481D-99CB-8A23A1018D0D}" type="datetimeFigureOut">
              <a:rPr lang="en-US" smtClean="0"/>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982C1-3F2F-481D-99CB-8A23A1018D0D}" type="datetimeFigureOut">
              <a:rPr lang="en-US" smtClean="0"/>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3982C1-3F2F-481D-99CB-8A23A1018D0D}" type="datetimeFigureOut">
              <a:rPr lang="en-US" smtClean="0"/>
              <a:t>12/9/2009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3982C1-3F2F-481D-99CB-8A23A1018D0D}" type="datetimeFigureOut">
              <a:rPr lang="en-US" smtClean="0"/>
              <a:t>12/9/2009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gradFill>
          <a:gsLst>
            <a:gs pos="0">
              <a:srgbClr val="F6FFF6"/>
            </a:gs>
            <a:gs pos="100000">
              <a:srgbClr val="CCFFCC"/>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3982C1-3F2F-481D-99CB-8A23A1018D0D}" type="datetimeFigureOut">
              <a:rPr lang="en-US" smtClean="0"/>
              <a:t>12/9/2009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982C1-3F2F-481D-99CB-8A23A1018D0D}" type="datetimeFigureOut">
              <a:rPr lang="en-US" smtClean="0"/>
              <a:t>12/9/2009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3982C1-3F2F-481D-99CB-8A23A1018D0D}" type="datetimeFigureOut">
              <a:rPr lang="en-US" smtClean="0"/>
              <a:t>12/9/2009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3982C1-3F2F-481D-99CB-8A23A1018D0D}" type="datetimeFigureOut">
              <a:rPr lang="en-US" smtClean="0"/>
              <a:t>12/9/2009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982C1-3F2F-481D-99CB-8A23A1018D0D}" type="datetimeFigureOut">
              <a:rPr lang="en-US" smtClean="0"/>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982C1-3F2F-481D-99CB-8A23A1018D0D}" type="datetimeFigureOut">
              <a:rPr lang="en-US" smtClean="0"/>
              <a:t>12/9/2009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A33957-1795-4744-A066-DCC363189DF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752600"/>
            <a:ext cx="37338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752600"/>
            <a:ext cx="37338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6FFF6"/>
            </a:gs>
            <a:gs pos="100000">
              <a:srgbClr val="CCFFCC"/>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762000"/>
            <a:ext cx="7620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838200" y="1752600"/>
            <a:ext cx="76200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6" name="Text Box 12"/>
          <p:cNvSpPr txBox="1">
            <a:spLocks noChangeArrowheads="1"/>
          </p:cNvSpPr>
          <p:nvPr userDrawn="1"/>
        </p:nvSpPr>
        <p:spPr bwMode="auto">
          <a:xfrm>
            <a:off x="7162800" y="6248400"/>
            <a:ext cx="1295400" cy="457200"/>
          </a:xfrm>
          <a:prstGeom prst="rect">
            <a:avLst/>
          </a:prstGeom>
          <a:noFill/>
          <a:ln w="9525">
            <a:noFill/>
            <a:miter lim="800000"/>
            <a:headEnd/>
            <a:tailEnd/>
          </a:ln>
          <a:effectLst/>
        </p:spPr>
        <p:txBody>
          <a:bodyPr>
            <a:spAutoFit/>
          </a:bodyPr>
          <a:lstStyle/>
          <a:p>
            <a:pPr>
              <a:spcBef>
                <a:spcPct val="50000"/>
              </a:spcBef>
              <a:defRPr/>
            </a:pPr>
            <a:endParaRPr lang="en-US">
              <a:latin typeface="Arial Unicode MS" pitchFamily="34" charset="-128"/>
            </a:endParaRPr>
          </a:p>
        </p:txBody>
      </p:sp>
      <p:sp>
        <p:nvSpPr>
          <p:cNvPr id="1039" name="Text Box 15"/>
          <p:cNvSpPr txBox="1">
            <a:spLocks noChangeArrowheads="1"/>
          </p:cNvSpPr>
          <p:nvPr userDrawn="1"/>
        </p:nvSpPr>
        <p:spPr bwMode="auto">
          <a:xfrm>
            <a:off x="4343400" y="6324600"/>
            <a:ext cx="533400" cy="304800"/>
          </a:xfrm>
          <a:prstGeom prst="rect">
            <a:avLst/>
          </a:prstGeom>
          <a:noFill/>
          <a:ln w="9525">
            <a:noFill/>
            <a:miter lim="800000"/>
            <a:headEnd/>
            <a:tailEnd/>
          </a:ln>
          <a:effectLst/>
        </p:spPr>
        <p:txBody>
          <a:bodyPr>
            <a:spAutoFit/>
          </a:bodyPr>
          <a:lstStyle/>
          <a:p>
            <a:pPr>
              <a:spcBef>
                <a:spcPct val="50000"/>
              </a:spcBef>
              <a:defRPr/>
            </a:pPr>
            <a:endParaRPr lang="en-US" sz="1400" b="1">
              <a:latin typeface="Arial Unicode MS" pitchFamily="34" charset="-128"/>
            </a:endParaRPr>
          </a:p>
        </p:txBody>
      </p:sp>
      <p:sp>
        <p:nvSpPr>
          <p:cNvPr id="1044" name="Text Box 20"/>
          <p:cNvSpPr txBox="1">
            <a:spLocks noChangeArrowheads="1"/>
          </p:cNvSpPr>
          <p:nvPr userDrawn="1"/>
        </p:nvSpPr>
        <p:spPr bwMode="auto">
          <a:xfrm>
            <a:off x="838200" y="6019800"/>
            <a:ext cx="4343400" cy="523220"/>
          </a:xfrm>
          <a:prstGeom prst="rect">
            <a:avLst/>
          </a:prstGeom>
          <a:noFill/>
          <a:ln w="9525">
            <a:noFill/>
            <a:miter lim="800000"/>
            <a:headEnd/>
            <a:tailEnd/>
          </a:ln>
          <a:effectLst/>
        </p:spPr>
        <p:txBody>
          <a:bodyPr>
            <a:spAutoFit/>
          </a:bodyPr>
          <a:lstStyle/>
          <a:p>
            <a:pPr>
              <a:spcBef>
                <a:spcPct val="50000"/>
              </a:spcBef>
              <a:defRPr/>
            </a:pPr>
            <a:r>
              <a:rPr lang="en-US" sz="1400" b="1" dirty="0" smtClean="0">
                <a:latin typeface="Arial" charset="0"/>
              </a:rPr>
              <a:t>12.14.09</a:t>
            </a:r>
            <a:r>
              <a:rPr lang="en-US" sz="1400" b="1" dirty="0">
                <a:latin typeface="Arial" charset="0"/>
              </a:rPr>
              <a:t/>
            </a:r>
            <a:br>
              <a:rPr lang="en-US" sz="1400" b="1" dirty="0">
                <a:latin typeface="Arial" charset="0"/>
              </a:rPr>
            </a:br>
            <a:r>
              <a:rPr lang="en-US" sz="1400" b="1" dirty="0">
                <a:latin typeface="Arial" charset="0"/>
              </a:rPr>
              <a:t>Sage MAS 90 &amp; 200 User Group Meeting</a:t>
            </a:r>
          </a:p>
        </p:txBody>
      </p:sp>
      <p:sp>
        <p:nvSpPr>
          <p:cNvPr id="1045" name="Line 21"/>
          <p:cNvSpPr>
            <a:spLocks noChangeShapeType="1"/>
          </p:cNvSpPr>
          <p:nvPr userDrawn="1"/>
        </p:nvSpPr>
        <p:spPr bwMode="auto">
          <a:xfrm>
            <a:off x="914400" y="5943600"/>
            <a:ext cx="7620000" cy="0"/>
          </a:xfrm>
          <a:prstGeom prst="line">
            <a:avLst/>
          </a:prstGeom>
          <a:noFill/>
          <a:ln w="22225">
            <a:solidFill>
              <a:schemeClr val="tx1"/>
            </a:solidFill>
            <a:round/>
            <a:headEnd/>
            <a:tailEnd/>
          </a:ln>
          <a:effectLst/>
        </p:spPr>
        <p:txBody>
          <a:bodyPr/>
          <a:lstStyle/>
          <a:p>
            <a:pPr>
              <a:defRPr/>
            </a:pPr>
            <a:endParaRPr lang="en-US"/>
          </a:p>
        </p:txBody>
      </p:sp>
      <p:pic>
        <p:nvPicPr>
          <p:cNvPr id="1032" name="Picture 24" descr="ASCCol"/>
          <p:cNvPicPr>
            <a:picLocks noChangeAspect="1" noChangeArrowheads="1"/>
          </p:cNvPicPr>
          <p:nvPr userDrawn="1"/>
        </p:nvPicPr>
        <p:blipFill>
          <a:blip r:embed="rId16" cstate="print"/>
          <a:srcRect/>
          <a:stretch>
            <a:fillRect/>
          </a:stretch>
        </p:blipFill>
        <p:spPr bwMode="auto">
          <a:xfrm>
            <a:off x="6781800" y="5943600"/>
            <a:ext cx="1206500" cy="714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74" r:id="rId3"/>
    <p:sldLayoutId id="2147483673"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p:zoom dir="in"/>
  </p:transition>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Unicode MS" pitchFamily="34" charset="-128"/>
        </a:defRPr>
      </a:lvl2pPr>
      <a:lvl3pPr algn="ctr" rtl="0" eaLnBrk="0" fontAlgn="base" hangingPunct="0">
        <a:spcBef>
          <a:spcPct val="0"/>
        </a:spcBef>
        <a:spcAft>
          <a:spcPct val="0"/>
        </a:spcAft>
        <a:defRPr sz="4400">
          <a:solidFill>
            <a:schemeClr val="tx1"/>
          </a:solidFill>
          <a:latin typeface="Arial Unicode MS" pitchFamily="34" charset="-128"/>
        </a:defRPr>
      </a:lvl3pPr>
      <a:lvl4pPr algn="ctr" rtl="0" eaLnBrk="0" fontAlgn="base" hangingPunct="0">
        <a:spcBef>
          <a:spcPct val="0"/>
        </a:spcBef>
        <a:spcAft>
          <a:spcPct val="0"/>
        </a:spcAft>
        <a:defRPr sz="4400">
          <a:solidFill>
            <a:schemeClr val="tx1"/>
          </a:solidFill>
          <a:latin typeface="Arial Unicode MS" pitchFamily="34" charset="-128"/>
        </a:defRPr>
      </a:lvl4pPr>
      <a:lvl5pPr algn="ctr" rtl="0" eaLnBrk="0" fontAlgn="base" hangingPunct="0">
        <a:spcBef>
          <a:spcPct val="0"/>
        </a:spcBef>
        <a:spcAft>
          <a:spcPct val="0"/>
        </a:spcAft>
        <a:defRPr sz="4400">
          <a:solidFill>
            <a:schemeClr val="tx1"/>
          </a:solidFill>
          <a:latin typeface="Arial Unicode MS" pitchFamily="34" charset="-128"/>
        </a:defRPr>
      </a:lvl5pPr>
      <a:lvl6pPr marL="457200" algn="ctr" rtl="0" fontAlgn="base">
        <a:spcBef>
          <a:spcPct val="0"/>
        </a:spcBef>
        <a:spcAft>
          <a:spcPct val="0"/>
        </a:spcAft>
        <a:defRPr sz="4400">
          <a:solidFill>
            <a:schemeClr val="tx1"/>
          </a:solidFill>
          <a:latin typeface="Arial Unicode MS" pitchFamily="34" charset="-128"/>
        </a:defRPr>
      </a:lvl6pPr>
      <a:lvl7pPr marL="914400" algn="ctr" rtl="0" fontAlgn="base">
        <a:spcBef>
          <a:spcPct val="0"/>
        </a:spcBef>
        <a:spcAft>
          <a:spcPct val="0"/>
        </a:spcAft>
        <a:defRPr sz="4400">
          <a:solidFill>
            <a:schemeClr val="tx1"/>
          </a:solidFill>
          <a:latin typeface="Arial Unicode MS" pitchFamily="34" charset="-128"/>
        </a:defRPr>
      </a:lvl7pPr>
      <a:lvl8pPr marL="1371600" algn="ctr" rtl="0" fontAlgn="base">
        <a:spcBef>
          <a:spcPct val="0"/>
        </a:spcBef>
        <a:spcAft>
          <a:spcPct val="0"/>
        </a:spcAft>
        <a:defRPr sz="4400">
          <a:solidFill>
            <a:schemeClr val="tx1"/>
          </a:solidFill>
          <a:latin typeface="Arial Unicode MS" pitchFamily="34" charset="-128"/>
        </a:defRPr>
      </a:lvl8pPr>
      <a:lvl9pPr marL="1828800" algn="ctr" rtl="0" fontAlgn="base">
        <a:spcBef>
          <a:spcPct val="0"/>
        </a:spcBef>
        <a:spcAft>
          <a:spcPct val="0"/>
        </a:spcAft>
        <a:defRPr sz="4400">
          <a:solidFill>
            <a:schemeClr val="tx1"/>
          </a:solidFill>
          <a:latin typeface="Arial Unicode MS" pitchFamily="3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982C1-3F2F-481D-99CB-8A23A1018D0D}" type="datetimeFigureOut">
              <a:rPr lang="en-US" smtClean="0"/>
              <a:t>12/9/2009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33957-1795-4744-A066-DCC363189DF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sa.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agesoftwareonline.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sa.gov/pressoffice/factsheets/colafacts2008.htm" TargetMode="External"/><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irs.gov/"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ssa.gov/employer"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sage.checks-and-forms.com/"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agesoftwareonl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762000" y="1447800"/>
            <a:ext cx="7924800" cy="3276600"/>
          </a:xfrm>
        </p:spPr>
        <p:txBody>
          <a:bodyPr/>
          <a:lstStyle/>
          <a:p>
            <a:pPr eaLnBrk="1" hangingPunct="1"/>
            <a:r>
              <a:rPr lang="en-US" sz="3600" b="1" dirty="0" smtClean="0"/>
              <a:t>Year End </a:t>
            </a:r>
            <a:r>
              <a:rPr lang="en-US" sz="3600" b="1" dirty="0" smtClean="0"/>
              <a:t>Preparation and Processing </a:t>
            </a:r>
            <a:r>
              <a:rPr lang="en-US" sz="3600" b="1" dirty="0" smtClean="0"/>
              <a:t>in </a:t>
            </a:r>
            <a:r>
              <a:rPr lang="en-US" sz="3600" b="1" dirty="0" smtClean="0"/>
              <a:t>Sage </a:t>
            </a:r>
            <a:r>
              <a:rPr lang="en-US" sz="3600" b="1" dirty="0" smtClean="0"/>
              <a:t>MAS 90 and 200 Systems</a:t>
            </a:r>
            <a:br>
              <a:rPr lang="en-US" sz="3600" b="1" dirty="0" smtClean="0"/>
            </a:br>
            <a:r>
              <a:rPr lang="en-US" sz="3600" b="1" dirty="0" smtClean="0"/>
              <a:t/>
            </a:r>
            <a:br>
              <a:rPr lang="en-US" sz="3600" b="1" dirty="0" smtClean="0"/>
            </a:br>
            <a:r>
              <a:rPr lang="en-US" sz="1600" b="1" dirty="0" smtClean="0"/>
              <a:t>Keith Perkins, CPA</a:t>
            </a:r>
            <a:br>
              <a:rPr lang="en-US" sz="1600" b="1" dirty="0" smtClean="0"/>
            </a:br>
            <a:r>
              <a:rPr lang="en-US" sz="1600" b="1" dirty="0" smtClean="0"/>
              <a:t>318.213.0375 x106</a:t>
            </a:r>
            <a:br>
              <a:rPr lang="en-US" sz="1600" b="1" dirty="0" smtClean="0"/>
            </a:br>
            <a:r>
              <a:rPr lang="en-US" sz="1600" b="1" dirty="0" smtClean="0"/>
              <a:t>keith@ascgllc.com</a:t>
            </a:r>
            <a:endParaRPr lang="en-US" sz="3600" b="1" dirty="0" smtClean="0"/>
          </a:p>
        </p:txBody>
      </p:sp>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838200" y="1752600"/>
            <a:ext cx="7620000" cy="3886200"/>
          </a:xfrm>
        </p:spPr>
        <p:txBody>
          <a:bodyPr/>
          <a:lstStyle/>
          <a:p>
            <a:pPr eaLnBrk="1" hangingPunct="1">
              <a:lnSpc>
                <a:spcPct val="90000"/>
              </a:lnSpc>
            </a:pPr>
            <a:r>
              <a:rPr lang="en-US" sz="2800" dirty="0" smtClean="0"/>
              <a:t>Changes to W-2s for 2009</a:t>
            </a:r>
          </a:p>
          <a:p>
            <a:pPr lvl="1" eaLnBrk="1" hangingPunct="1">
              <a:lnSpc>
                <a:spcPct val="90000"/>
              </a:lnSpc>
            </a:pPr>
            <a:r>
              <a:rPr lang="en-US" sz="2400" dirty="0" smtClean="0"/>
              <a:t>Only affect New Jersey W-2’s</a:t>
            </a:r>
            <a:endParaRPr lang="en-US" sz="2400" dirty="0" smtClean="0"/>
          </a:p>
          <a:p>
            <a:pPr eaLnBrk="1" hangingPunct="1">
              <a:lnSpc>
                <a:spcPct val="90000"/>
              </a:lnSpc>
            </a:pPr>
            <a:r>
              <a:rPr lang="en-US" sz="2800" dirty="0" smtClean="0"/>
              <a:t>Preprinted form printing</a:t>
            </a:r>
          </a:p>
          <a:p>
            <a:pPr eaLnBrk="1" hangingPunct="1">
              <a:lnSpc>
                <a:spcPct val="90000"/>
              </a:lnSpc>
              <a:buNone/>
            </a:pPr>
            <a:r>
              <a:rPr lang="en-US" sz="2800" dirty="0" smtClean="0"/>
              <a:t>	 -  Test your printing to plain paper to resolve alignment </a:t>
            </a:r>
            <a:r>
              <a:rPr lang="en-US" sz="2800" dirty="0" smtClean="0"/>
              <a:t>issues and check totals and boxes</a:t>
            </a:r>
            <a:endParaRPr lang="en-US" sz="2800" dirty="0" smtClean="0"/>
          </a:p>
          <a:p>
            <a:pPr eaLnBrk="1" hangingPunct="1">
              <a:lnSpc>
                <a:spcPct val="90000"/>
              </a:lnSpc>
              <a:buNone/>
            </a:pPr>
            <a:r>
              <a:rPr lang="en-US" sz="2800" dirty="0" smtClean="0"/>
              <a:t>Mas v. 4.2 and up have a setup option to not allow duplicate SSN’s.</a:t>
            </a:r>
          </a:p>
          <a:p>
            <a:pPr eaLnBrk="1" hangingPunct="1">
              <a:lnSpc>
                <a:spcPct val="90000"/>
              </a:lnSpc>
              <a:buNone/>
            </a:pPr>
            <a:r>
              <a:rPr lang="en-US" sz="2800" dirty="0" smtClean="0"/>
              <a:t>You can verify name/</a:t>
            </a:r>
            <a:r>
              <a:rPr lang="en-US" sz="2800" dirty="0" err="1" smtClean="0"/>
              <a:t>ss</a:t>
            </a:r>
            <a:r>
              <a:rPr lang="en-US" sz="2800" dirty="0" smtClean="0"/>
              <a:t># combinations using </a:t>
            </a:r>
            <a:r>
              <a:rPr lang="en-US" sz="2800" dirty="0" smtClean="0">
                <a:hlinkClick r:id="rId3"/>
              </a:rPr>
              <a:t>www.ssa.gov</a:t>
            </a:r>
            <a:r>
              <a:rPr lang="en-US" sz="2800" dirty="0" smtClean="0"/>
              <a:t> to avoid </a:t>
            </a:r>
            <a:r>
              <a:rPr lang="en-US" sz="2800" dirty="0" smtClean="0"/>
              <a:t>rejections.</a:t>
            </a:r>
            <a:endParaRPr lang="en-US" sz="2800" dirty="0" smtClean="0"/>
          </a:p>
        </p:txBody>
      </p:sp>
      <p:sp>
        <p:nvSpPr>
          <p:cNvPr id="13314" name="Rectangle 2"/>
          <p:cNvSpPr>
            <a:spLocks noGrp="1" noChangeArrowheads="1"/>
          </p:cNvSpPr>
          <p:nvPr>
            <p:ph type="title" idx="4294967295"/>
          </p:nvPr>
        </p:nvSpPr>
        <p:spPr>
          <a:xfrm>
            <a:off x="1524000" y="762000"/>
            <a:ext cx="7620000" cy="838200"/>
          </a:xfrm>
        </p:spPr>
        <p:txBody>
          <a:bodyPr/>
          <a:lstStyle/>
          <a:p>
            <a:pPr eaLnBrk="1" hangingPunct="1"/>
            <a:r>
              <a:rPr lang="en-US" smtClean="0"/>
              <a:t>Payroll – Printing W-2s</a:t>
            </a:r>
          </a:p>
        </p:txBody>
      </p:sp>
    </p:spTree>
  </p:cSld>
  <p:clrMapOvr>
    <a:masterClrMapping/>
  </p:clrMapOvr>
  <p:transition>
    <p:zoom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pPr eaLnBrk="1" hangingPunct="1">
              <a:lnSpc>
                <a:spcPct val="80000"/>
              </a:lnSpc>
            </a:pPr>
            <a:r>
              <a:rPr lang="en-US" sz="2400" dirty="0" smtClean="0"/>
              <a:t>Multiple state W-2s print after the federal forms</a:t>
            </a:r>
          </a:p>
          <a:p>
            <a:pPr eaLnBrk="1" hangingPunct="1">
              <a:lnSpc>
                <a:spcPct val="80000"/>
              </a:lnSpc>
            </a:pPr>
            <a:r>
              <a:rPr lang="en-US" sz="2400" dirty="0" smtClean="0"/>
              <a:t>Dependent care and non-qualified amounts must be entered prior to printing.</a:t>
            </a:r>
          </a:p>
          <a:p>
            <a:pPr eaLnBrk="1" hangingPunct="1">
              <a:lnSpc>
                <a:spcPct val="80000"/>
              </a:lnSpc>
            </a:pPr>
            <a:r>
              <a:rPr lang="en-US" sz="2400" dirty="0" smtClean="0"/>
              <a:t>Remember to include non-cash fringe benefits before last check issued for the year</a:t>
            </a:r>
          </a:p>
          <a:p>
            <a:pPr eaLnBrk="1" hangingPunct="1">
              <a:lnSpc>
                <a:spcPct val="80000"/>
              </a:lnSpc>
            </a:pPr>
            <a:r>
              <a:rPr lang="en-US" sz="2400" dirty="0" smtClean="0"/>
              <a:t>Check your Box 12 codes in deduction maintenance and on the W-2 printing window</a:t>
            </a:r>
          </a:p>
          <a:p>
            <a:pPr eaLnBrk="1" hangingPunct="1">
              <a:lnSpc>
                <a:spcPct val="80000"/>
              </a:lnSpc>
            </a:pPr>
            <a:r>
              <a:rPr lang="en-US" sz="2400" dirty="0" smtClean="0"/>
              <a:t>Run a report on the pension box in employee </a:t>
            </a:r>
            <a:r>
              <a:rPr lang="en-US" sz="2400" dirty="0" smtClean="0"/>
              <a:t>maintenance (driven by check box in </a:t>
            </a:r>
            <a:r>
              <a:rPr lang="en-US" sz="2400" dirty="0" err="1" smtClean="0"/>
              <a:t>emp</a:t>
            </a:r>
            <a:r>
              <a:rPr lang="en-US" sz="2400" dirty="0" smtClean="0"/>
              <a:t> </a:t>
            </a:r>
            <a:r>
              <a:rPr lang="en-US" sz="2400" dirty="0" err="1" smtClean="0"/>
              <a:t>maint</a:t>
            </a:r>
            <a:r>
              <a:rPr lang="en-US" sz="2400" dirty="0" smtClean="0"/>
              <a:t>)</a:t>
            </a:r>
            <a:endParaRPr lang="en-US" sz="2400" dirty="0" smtClean="0"/>
          </a:p>
          <a:p>
            <a:pPr eaLnBrk="1" hangingPunct="1">
              <a:lnSpc>
                <a:spcPct val="80000"/>
              </a:lnSpc>
            </a:pPr>
            <a:r>
              <a:rPr lang="en-US" sz="2400" dirty="0" smtClean="0"/>
              <a:t>Preview your forms to test your totals (FICA limit is $106,800)</a:t>
            </a:r>
          </a:p>
          <a:p>
            <a:pPr eaLnBrk="1" hangingPunct="1">
              <a:lnSpc>
                <a:spcPct val="80000"/>
              </a:lnSpc>
            </a:pPr>
            <a:endParaRPr lang="en-US" sz="2400" dirty="0" smtClean="0"/>
          </a:p>
        </p:txBody>
      </p:sp>
      <p:sp>
        <p:nvSpPr>
          <p:cNvPr id="14338" name="Rectangle 2"/>
          <p:cNvSpPr>
            <a:spLocks noGrp="1" noChangeArrowheads="1"/>
          </p:cNvSpPr>
          <p:nvPr>
            <p:ph type="title" idx="4294967295"/>
          </p:nvPr>
        </p:nvSpPr>
        <p:spPr>
          <a:xfrm>
            <a:off x="1524000" y="762000"/>
            <a:ext cx="7620000" cy="838200"/>
          </a:xfrm>
        </p:spPr>
        <p:txBody>
          <a:bodyPr/>
          <a:lstStyle/>
          <a:p>
            <a:pPr eaLnBrk="1" hangingPunct="1"/>
            <a:r>
              <a:rPr lang="en-US" smtClean="0"/>
              <a:t>Payroll – Printing W-2s (cont.)</a:t>
            </a:r>
          </a:p>
        </p:txBody>
      </p:sp>
    </p:spTree>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838200" y="1752600"/>
            <a:ext cx="7620000" cy="4114800"/>
          </a:xfrm>
        </p:spPr>
        <p:txBody>
          <a:bodyPr/>
          <a:lstStyle/>
          <a:p>
            <a:pPr eaLnBrk="1" hangingPunct="1">
              <a:lnSpc>
                <a:spcPct val="80000"/>
              </a:lnSpc>
            </a:pPr>
            <a:r>
              <a:rPr lang="en-US" sz="2800" dirty="0" smtClean="0"/>
              <a:t>Laser forms – 2 per page are not collated (i.e. each copy must be printed for all employees before the next copy can be printed) and activates the No. of Forms field</a:t>
            </a:r>
          </a:p>
          <a:p>
            <a:pPr eaLnBrk="1" hangingPunct="1">
              <a:lnSpc>
                <a:spcPct val="80000"/>
              </a:lnSpc>
            </a:pPr>
            <a:r>
              <a:rPr lang="en-US" sz="2800" dirty="0" smtClean="0"/>
              <a:t>Laser forms – 4 per page activates the Tab Right and Skip Lines fields for setting and </a:t>
            </a:r>
            <a:r>
              <a:rPr lang="en-US" sz="2800" dirty="0" smtClean="0"/>
              <a:t>resetting-Need a copy A if not e-filing.</a:t>
            </a:r>
            <a:endParaRPr lang="en-US" sz="2800" dirty="0" smtClean="0"/>
          </a:p>
          <a:p>
            <a:pPr eaLnBrk="1" hangingPunct="1">
              <a:lnSpc>
                <a:spcPct val="80000"/>
              </a:lnSpc>
            </a:pPr>
            <a:r>
              <a:rPr lang="en-US" sz="2800" dirty="0" smtClean="0"/>
              <a:t>Keep employer copy handy for employee requests for W-2 </a:t>
            </a:r>
            <a:r>
              <a:rPr lang="en-US" sz="2800" dirty="0" smtClean="0"/>
              <a:t>copies</a:t>
            </a:r>
          </a:p>
          <a:p>
            <a:pPr eaLnBrk="1" hangingPunct="1">
              <a:lnSpc>
                <a:spcPct val="80000"/>
              </a:lnSpc>
            </a:pPr>
            <a:r>
              <a:rPr lang="en-US" sz="2800" dirty="0" smtClean="0"/>
              <a:t>Preview may not represent printed.</a:t>
            </a:r>
          </a:p>
          <a:p>
            <a:pPr eaLnBrk="1" hangingPunct="1">
              <a:lnSpc>
                <a:spcPct val="80000"/>
              </a:lnSpc>
            </a:pPr>
            <a:r>
              <a:rPr lang="en-US" sz="2800" dirty="0" smtClean="0"/>
              <a:t>Verify 941 reads 2009 and Cobra present.</a:t>
            </a:r>
            <a:endParaRPr lang="en-US" sz="2800" dirty="0" smtClean="0"/>
          </a:p>
        </p:txBody>
      </p:sp>
      <p:sp>
        <p:nvSpPr>
          <p:cNvPr id="15362" name="Rectangle 2"/>
          <p:cNvSpPr>
            <a:spLocks noGrp="1" noChangeArrowheads="1"/>
          </p:cNvSpPr>
          <p:nvPr>
            <p:ph type="title" idx="4294967295"/>
          </p:nvPr>
        </p:nvSpPr>
        <p:spPr>
          <a:xfrm>
            <a:off x="1524000" y="762000"/>
            <a:ext cx="7620000" cy="838200"/>
          </a:xfrm>
        </p:spPr>
        <p:txBody>
          <a:bodyPr/>
          <a:lstStyle/>
          <a:p>
            <a:pPr eaLnBrk="1" hangingPunct="1"/>
            <a:r>
              <a:rPr lang="en-US" smtClean="0"/>
              <a:t>Payroll – Printing W-2s (cont.)</a:t>
            </a:r>
          </a:p>
        </p:txBody>
      </p:sp>
    </p:spTree>
  </p:cSld>
  <p:clrMapOvr>
    <a:masterClrMapping/>
  </p:clrMapOvr>
  <p:transition>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838200" y="1752600"/>
            <a:ext cx="7620000" cy="4038600"/>
          </a:xfrm>
        </p:spPr>
        <p:txBody>
          <a:bodyPr/>
          <a:lstStyle/>
          <a:p>
            <a:pPr eaLnBrk="1" hangingPunct="1">
              <a:lnSpc>
                <a:spcPct val="80000"/>
              </a:lnSpc>
            </a:pPr>
            <a:r>
              <a:rPr lang="en-US" sz="2800" dirty="0" smtClean="0"/>
              <a:t>Check your settings in Payroll Setup and Payroll Options</a:t>
            </a:r>
          </a:p>
          <a:p>
            <a:pPr eaLnBrk="1" hangingPunct="1">
              <a:lnSpc>
                <a:spcPct val="80000"/>
              </a:lnSpc>
            </a:pPr>
            <a:r>
              <a:rPr lang="en-US" sz="2800" dirty="0" smtClean="0"/>
              <a:t>Archive payroll again if you changed any employee data</a:t>
            </a:r>
          </a:p>
          <a:p>
            <a:pPr eaLnBrk="1" hangingPunct="1">
              <a:lnSpc>
                <a:spcPct val="80000"/>
              </a:lnSpc>
            </a:pPr>
            <a:r>
              <a:rPr lang="en-US" sz="2800" dirty="0" smtClean="0"/>
              <a:t>Check your reports and totals before completing the process</a:t>
            </a:r>
          </a:p>
          <a:p>
            <a:pPr eaLnBrk="1" hangingPunct="1">
              <a:lnSpc>
                <a:spcPct val="80000"/>
              </a:lnSpc>
            </a:pPr>
            <a:r>
              <a:rPr lang="en-US" sz="2800" dirty="0" smtClean="0"/>
              <a:t>Perform period end when ready</a:t>
            </a:r>
          </a:p>
          <a:p>
            <a:pPr eaLnBrk="1" hangingPunct="1">
              <a:lnSpc>
                <a:spcPct val="80000"/>
              </a:lnSpc>
            </a:pPr>
            <a:r>
              <a:rPr lang="en-US" sz="2800" dirty="0" smtClean="0"/>
              <a:t>Change workers comp methods and 401K limits before first payroll</a:t>
            </a:r>
          </a:p>
          <a:p>
            <a:pPr eaLnBrk="1" hangingPunct="1">
              <a:lnSpc>
                <a:spcPct val="80000"/>
              </a:lnSpc>
            </a:pPr>
            <a:r>
              <a:rPr lang="en-US" sz="2800" dirty="0" smtClean="0"/>
              <a:t>Make any changes to Benefits</a:t>
            </a:r>
          </a:p>
        </p:txBody>
      </p:sp>
      <p:sp>
        <p:nvSpPr>
          <p:cNvPr id="16386" name="Rectangle 2"/>
          <p:cNvSpPr>
            <a:spLocks noGrp="1" noChangeArrowheads="1"/>
          </p:cNvSpPr>
          <p:nvPr>
            <p:ph type="title" idx="4294967295"/>
          </p:nvPr>
        </p:nvSpPr>
        <p:spPr>
          <a:xfrm>
            <a:off x="1524000" y="762000"/>
            <a:ext cx="7620000" cy="838200"/>
          </a:xfrm>
        </p:spPr>
        <p:txBody>
          <a:bodyPr/>
          <a:lstStyle/>
          <a:p>
            <a:pPr eaLnBrk="1" hangingPunct="1"/>
            <a:r>
              <a:rPr lang="en-US" dirty="0" smtClean="0"/>
              <a:t>Payroll – Closing the Year</a:t>
            </a:r>
          </a:p>
        </p:txBody>
      </p:sp>
    </p:spTree>
  </p:cSld>
  <p:clrMapOvr>
    <a:masterClrMapping/>
  </p:clrMapOvr>
  <p:transition>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lstStyle/>
          <a:p>
            <a:pPr eaLnBrk="1" hangingPunct="1">
              <a:buFontTx/>
              <a:buNone/>
            </a:pPr>
            <a:endParaRPr lang="en-US" dirty="0" smtClean="0"/>
          </a:p>
          <a:p>
            <a:pPr eaLnBrk="1" hangingPunct="1"/>
            <a:r>
              <a:rPr lang="en-US" dirty="0" smtClean="0"/>
              <a:t>Integrated Direct Deposit</a:t>
            </a:r>
          </a:p>
          <a:p>
            <a:pPr eaLnBrk="1" hangingPunct="1"/>
            <a:r>
              <a:rPr lang="en-US" dirty="0" smtClean="0"/>
              <a:t>Email D.D. Stubs with paperless office</a:t>
            </a:r>
          </a:p>
          <a:p>
            <a:pPr eaLnBrk="1" hangingPunct="1"/>
            <a:r>
              <a:rPr lang="en-US" dirty="0" smtClean="0"/>
              <a:t>Payroll integration with Abra HRMS</a:t>
            </a:r>
          </a:p>
          <a:p>
            <a:pPr eaLnBrk="1" hangingPunct="1"/>
            <a:r>
              <a:rPr lang="en-US" dirty="0" smtClean="0"/>
              <a:t>Payroll integration with Galaxy Time and Attendance Software/Hardware</a:t>
            </a:r>
          </a:p>
        </p:txBody>
      </p:sp>
      <p:sp>
        <p:nvSpPr>
          <p:cNvPr id="17410" name="Rectangle 2"/>
          <p:cNvSpPr>
            <a:spLocks noGrp="1" noChangeArrowheads="1"/>
          </p:cNvSpPr>
          <p:nvPr>
            <p:ph type="title" idx="4294967295"/>
          </p:nvPr>
        </p:nvSpPr>
        <p:spPr>
          <a:xfrm>
            <a:off x="1524000" y="762000"/>
            <a:ext cx="7620000" cy="838200"/>
          </a:xfrm>
        </p:spPr>
        <p:txBody>
          <a:bodyPr/>
          <a:lstStyle/>
          <a:p>
            <a:pPr eaLnBrk="1" hangingPunct="1"/>
            <a:r>
              <a:rPr lang="en-US" sz="4000" dirty="0" smtClean="0"/>
              <a:t>Payroll – Additional Features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838200" y="2286000"/>
            <a:ext cx="7620000" cy="3048000"/>
          </a:xfrm>
        </p:spPr>
        <p:txBody>
          <a:bodyPr/>
          <a:lstStyle/>
          <a:p>
            <a:pPr eaLnBrk="1" hangingPunct="1">
              <a:lnSpc>
                <a:spcPct val="90000"/>
              </a:lnSpc>
            </a:pPr>
            <a:r>
              <a:rPr lang="en-US" sz="2400" dirty="0" smtClean="0"/>
              <a:t>No problem</a:t>
            </a:r>
          </a:p>
          <a:p>
            <a:pPr eaLnBrk="1" hangingPunct="1">
              <a:lnSpc>
                <a:spcPct val="90000"/>
              </a:lnSpc>
            </a:pPr>
            <a:r>
              <a:rPr lang="en-US" sz="2400" dirty="0" smtClean="0"/>
              <a:t>Check your archive, then close your main company</a:t>
            </a:r>
          </a:p>
          <a:p>
            <a:pPr eaLnBrk="1" hangingPunct="1">
              <a:lnSpc>
                <a:spcPct val="90000"/>
              </a:lnSpc>
            </a:pPr>
            <a:r>
              <a:rPr lang="en-US" sz="2400" dirty="0" smtClean="0"/>
              <a:t>Proceed as normal in main company</a:t>
            </a:r>
          </a:p>
          <a:p>
            <a:pPr eaLnBrk="1" hangingPunct="1">
              <a:lnSpc>
                <a:spcPct val="90000"/>
              </a:lnSpc>
            </a:pPr>
            <a:r>
              <a:rPr lang="en-US" sz="2400" dirty="0" smtClean="0"/>
              <a:t>Process all W-2s and reports from archive</a:t>
            </a:r>
          </a:p>
          <a:p>
            <a:pPr eaLnBrk="1" hangingPunct="1">
              <a:lnSpc>
                <a:spcPct val="90000"/>
              </a:lnSpc>
            </a:pPr>
            <a:r>
              <a:rPr lang="en-US" sz="2400" dirty="0" smtClean="0"/>
              <a:t>Be careful – check your company information</a:t>
            </a:r>
          </a:p>
          <a:p>
            <a:pPr eaLnBrk="1" hangingPunct="1">
              <a:lnSpc>
                <a:spcPct val="90000"/>
              </a:lnSpc>
            </a:pPr>
            <a:r>
              <a:rPr lang="en-US" sz="2400" dirty="0" smtClean="0"/>
              <a:t>IMPORTANT – do not install Tax Table Updates yet</a:t>
            </a:r>
          </a:p>
        </p:txBody>
      </p:sp>
      <p:sp>
        <p:nvSpPr>
          <p:cNvPr id="18434" name="Rectangle 2"/>
          <p:cNvSpPr>
            <a:spLocks noGrp="1" noChangeArrowheads="1"/>
          </p:cNvSpPr>
          <p:nvPr>
            <p:ph type="title" idx="4294967295"/>
          </p:nvPr>
        </p:nvSpPr>
        <p:spPr>
          <a:xfrm>
            <a:off x="1524000" y="762000"/>
            <a:ext cx="7620000" cy="838200"/>
          </a:xfrm>
        </p:spPr>
        <p:txBody>
          <a:bodyPr/>
          <a:lstStyle/>
          <a:p>
            <a:pPr eaLnBrk="1" hangingPunct="1"/>
            <a:r>
              <a:rPr lang="en-US" sz="4000" dirty="0" smtClean="0"/>
              <a:t>But I need to run a Payroll in 2010 now!</a:t>
            </a:r>
          </a:p>
        </p:txBody>
      </p:sp>
    </p:spTree>
  </p:cSld>
  <p:clrMapOvr>
    <a:masterClrMapping/>
  </p:clrMapOvr>
  <p:transition>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pPr eaLnBrk="1" hangingPunct="1">
              <a:lnSpc>
                <a:spcPct val="80000"/>
              </a:lnSpc>
            </a:pPr>
            <a:r>
              <a:rPr lang="en-US" sz="2400" dirty="0" smtClean="0"/>
              <a:t>For Q1 </a:t>
            </a:r>
            <a:r>
              <a:rPr lang="en-US" sz="2400" dirty="0" smtClean="0"/>
              <a:t>2010, </a:t>
            </a:r>
            <a:r>
              <a:rPr lang="en-US" sz="2400" dirty="0" smtClean="0"/>
              <a:t>versions 3.71 – 4.30</a:t>
            </a:r>
          </a:p>
          <a:p>
            <a:pPr eaLnBrk="1" hangingPunct="1">
              <a:lnSpc>
                <a:spcPct val="80000"/>
              </a:lnSpc>
            </a:pPr>
            <a:r>
              <a:rPr lang="en-US" sz="2400" u="sng" dirty="0" smtClean="0"/>
              <a:t>Be careful</a:t>
            </a:r>
            <a:r>
              <a:rPr lang="en-US" sz="2400" dirty="0" smtClean="0"/>
              <a:t> of the timing of your update</a:t>
            </a:r>
          </a:p>
          <a:p>
            <a:pPr eaLnBrk="1" hangingPunct="1">
              <a:lnSpc>
                <a:spcPct val="80000"/>
              </a:lnSpc>
            </a:pPr>
            <a:r>
              <a:rPr lang="en-US" sz="2400" dirty="0" smtClean="0"/>
              <a:t>Print your W-2s before updating tables, if possible</a:t>
            </a:r>
          </a:p>
          <a:p>
            <a:pPr eaLnBrk="1" hangingPunct="1">
              <a:lnSpc>
                <a:spcPct val="80000"/>
              </a:lnSpc>
            </a:pPr>
            <a:r>
              <a:rPr lang="en-US" sz="2400" dirty="0" smtClean="0"/>
              <a:t>Sage will be emailing a reminder to download the latest tax tables – need to have online access to Sage’s site in order to download the updates</a:t>
            </a:r>
          </a:p>
          <a:p>
            <a:pPr eaLnBrk="1" hangingPunct="1">
              <a:lnSpc>
                <a:spcPct val="80000"/>
              </a:lnSpc>
            </a:pPr>
            <a:r>
              <a:rPr lang="en-US" sz="2400" dirty="0" smtClean="0"/>
              <a:t>Need a profile on </a:t>
            </a:r>
            <a:r>
              <a:rPr lang="en-US" sz="2400" dirty="0" smtClean="0">
                <a:hlinkClick r:id="rId3"/>
              </a:rPr>
              <a:t>www.sagesoftwareonline.com</a:t>
            </a:r>
            <a:r>
              <a:rPr lang="en-US" sz="2400" dirty="0" smtClean="0"/>
              <a:t>.</a:t>
            </a:r>
          </a:p>
          <a:p>
            <a:pPr eaLnBrk="1" hangingPunct="1">
              <a:lnSpc>
                <a:spcPct val="80000"/>
              </a:lnSpc>
            </a:pPr>
            <a:r>
              <a:rPr lang="en-US" sz="2400" dirty="0" smtClean="0"/>
              <a:t>If you have modified your tax tables, see us to make sure you do not loose your modifications (ex: local)</a:t>
            </a:r>
            <a:endParaRPr lang="en-US" sz="2400" dirty="0" smtClean="0"/>
          </a:p>
          <a:p>
            <a:pPr eaLnBrk="1" hangingPunct="1"/>
            <a:endParaRPr lang="en-US" sz="2400" dirty="0" smtClean="0"/>
          </a:p>
        </p:txBody>
      </p:sp>
      <p:sp>
        <p:nvSpPr>
          <p:cNvPr id="19458" name="Rectangle 2"/>
          <p:cNvSpPr>
            <a:spLocks noGrp="1" noChangeArrowheads="1"/>
          </p:cNvSpPr>
          <p:nvPr>
            <p:ph type="title" idx="4294967295"/>
          </p:nvPr>
        </p:nvSpPr>
        <p:spPr>
          <a:xfrm>
            <a:off x="1524000" y="762000"/>
            <a:ext cx="7620000" cy="838200"/>
          </a:xfrm>
        </p:spPr>
        <p:txBody>
          <a:bodyPr/>
          <a:lstStyle/>
          <a:p>
            <a:pPr eaLnBrk="1" hangingPunct="1"/>
            <a:r>
              <a:rPr lang="en-US" smtClean="0"/>
              <a:t>Payroll Tax Table Updates</a:t>
            </a:r>
          </a:p>
        </p:txBody>
      </p:sp>
    </p:spTree>
  </p:cSld>
  <p:clrMapOvr>
    <a:masterClrMapping/>
  </p:clrMapOvr>
  <p:transition>
    <p:zoom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pPr eaLnBrk="1" hangingPunct="1">
              <a:lnSpc>
                <a:spcPct val="80000"/>
              </a:lnSpc>
            </a:pPr>
            <a:r>
              <a:rPr lang="en-US" sz="2600" dirty="0" smtClean="0"/>
              <a:t>Watch for changes in the FICA ($106,800) – OASDI limits and the printing of W-2s. </a:t>
            </a:r>
          </a:p>
          <a:p>
            <a:pPr eaLnBrk="1" hangingPunct="1">
              <a:lnSpc>
                <a:spcPct val="80000"/>
              </a:lnSpc>
            </a:pPr>
            <a:r>
              <a:rPr lang="en-US" sz="2600" dirty="0" smtClean="0"/>
              <a:t>941 updates – If your 941 does not have 2009 on it, you will need an update (contact us).</a:t>
            </a:r>
          </a:p>
          <a:p>
            <a:pPr eaLnBrk="1" hangingPunct="1">
              <a:lnSpc>
                <a:spcPct val="80000"/>
              </a:lnSpc>
            </a:pPr>
            <a:r>
              <a:rPr lang="en-US" sz="2600" dirty="0" smtClean="0"/>
              <a:t>Optional – remove quarterly backups and keep annual archive.</a:t>
            </a:r>
          </a:p>
          <a:p>
            <a:pPr eaLnBrk="1" hangingPunct="1">
              <a:lnSpc>
                <a:spcPct val="80000"/>
              </a:lnSpc>
            </a:pPr>
            <a:r>
              <a:rPr lang="en-US" sz="2600" dirty="0" smtClean="0"/>
              <a:t>You will need another 941 update before the end of the 1</a:t>
            </a:r>
            <a:r>
              <a:rPr lang="en-US" sz="2600" baseline="30000" dirty="0" smtClean="0"/>
              <a:t>st</a:t>
            </a:r>
            <a:r>
              <a:rPr lang="en-US" sz="2600" dirty="0" smtClean="0"/>
              <a:t> quarter on 2010.</a:t>
            </a:r>
          </a:p>
          <a:p>
            <a:pPr eaLnBrk="1" hangingPunct="1">
              <a:lnSpc>
                <a:spcPct val="80000"/>
              </a:lnSpc>
            </a:pPr>
            <a:r>
              <a:rPr lang="en-US" sz="2600" dirty="0" smtClean="0"/>
              <a:t>The 2009 FICA-OASDI wage base is $106,800</a:t>
            </a:r>
          </a:p>
          <a:p>
            <a:pPr eaLnBrk="1" hangingPunct="1">
              <a:buFontTx/>
              <a:buNone/>
            </a:pPr>
            <a:endParaRPr lang="en-US" dirty="0" smtClean="0"/>
          </a:p>
        </p:txBody>
      </p:sp>
      <p:sp>
        <p:nvSpPr>
          <p:cNvPr id="20482" name="Rectangle 2"/>
          <p:cNvSpPr>
            <a:spLocks noGrp="1" noChangeArrowheads="1"/>
          </p:cNvSpPr>
          <p:nvPr>
            <p:ph type="title" idx="4294967295"/>
          </p:nvPr>
        </p:nvSpPr>
        <p:spPr>
          <a:xfrm>
            <a:off x="1524000" y="762000"/>
            <a:ext cx="7620000" cy="838200"/>
          </a:xfrm>
        </p:spPr>
        <p:txBody>
          <a:bodyPr/>
          <a:lstStyle/>
          <a:p>
            <a:pPr eaLnBrk="1" hangingPunct="1"/>
            <a:r>
              <a:rPr lang="en-US" sz="3600" dirty="0" smtClean="0"/>
              <a:t>Payroll Tax Table Updates (cont.) </a:t>
            </a:r>
          </a:p>
        </p:txBody>
      </p:sp>
    </p:spTree>
  </p:cSld>
  <p:clrMapOvr>
    <a:masterClrMapping/>
  </p:clrMapOvr>
  <p:transition>
    <p:zoom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Important Deadlines</a:t>
            </a:r>
          </a:p>
        </p:txBody>
      </p:sp>
      <p:graphicFrame>
        <p:nvGraphicFramePr>
          <p:cNvPr id="417849" name="Group 57"/>
          <p:cNvGraphicFramePr>
            <a:graphicFrameLocks noGrp="1"/>
          </p:cNvGraphicFramePr>
          <p:nvPr>
            <p:ph type="tbl" idx="1"/>
          </p:nvPr>
        </p:nvGraphicFramePr>
        <p:xfrm>
          <a:off x="304800" y="1752600"/>
          <a:ext cx="8534400" cy="3959545"/>
        </p:xfrm>
        <a:graphic>
          <a:graphicData uri="http://schemas.openxmlformats.org/drawingml/2006/table">
            <a:tbl>
              <a:tblPr/>
              <a:tblGrid>
                <a:gridCol w="2276475"/>
                <a:gridCol w="6257925"/>
              </a:tblGrid>
              <a:tr h="512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Unicode MS" pitchFamily="34" charset="-128"/>
                        </a:rPr>
                        <a:t>Date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Unicode MS" pitchFamily="34" charset="-128"/>
                        </a:rPr>
                        <a:t>Description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December 14, 2009</a:t>
                      </a: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Interim Release Download available from Sage</a:t>
                      </a: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Now</a:t>
                      </a: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BSO will begin accepting tax year </a:t>
                      </a:r>
                      <a:r>
                        <a:rPr kumimoji="0" lang="en-US" sz="1600" b="0" i="0" u="none" strike="noStrike" cap="none" normalizeH="0" baseline="0" dirty="0" smtClean="0">
                          <a:ln>
                            <a:noFill/>
                          </a:ln>
                          <a:solidFill>
                            <a:schemeClr val="tx1"/>
                          </a:solidFill>
                          <a:effectLst/>
                          <a:latin typeface="Arial Unicode MS" pitchFamily="34" charset="-128"/>
                        </a:rPr>
                        <a:t>2009 </a:t>
                      </a:r>
                      <a:r>
                        <a:rPr kumimoji="0" lang="en-US" sz="1600" b="0" i="0" u="none" strike="noStrike" cap="none" normalizeH="0" baseline="0" dirty="0" smtClean="0">
                          <a:ln>
                            <a:noFill/>
                          </a:ln>
                          <a:solidFill>
                            <a:schemeClr val="tx1"/>
                          </a:solidFill>
                          <a:effectLst/>
                          <a:latin typeface="Arial Unicode MS" pitchFamily="34" charset="-128"/>
                        </a:rPr>
                        <a:t>submissions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January 1, </a:t>
                      </a:r>
                      <a:r>
                        <a:rPr kumimoji="0" lang="en-US" sz="1600" b="0" i="0" u="none" strike="noStrike" cap="none" normalizeH="0" baseline="0" dirty="0" smtClean="0">
                          <a:ln>
                            <a:noFill/>
                          </a:ln>
                          <a:solidFill>
                            <a:schemeClr val="tx1"/>
                          </a:solidFill>
                          <a:effectLst/>
                          <a:latin typeface="Arial Unicode MS" pitchFamily="34" charset="-128"/>
                        </a:rPr>
                        <a:t>2010</a:t>
                      </a: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Update payroll system to reflect the 2010 wage base rates – visit </a:t>
                      </a:r>
                      <a:r>
                        <a:rPr kumimoji="0" lang="en-US" sz="1600" b="0" i="0" u="none" strike="noStrike" cap="none" normalizeH="0" baseline="0" dirty="0" smtClean="0">
                          <a:ln>
                            <a:noFill/>
                          </a:ln>
                          <a:solidFill>
                            <a:schemeClr val="tx1"/>
                          </a:solidFill>
                          <a:effectLst/>
                          <a:latin typeface="Arial Unicode MS" pitchFamily="34" charset="-128"/>
                          <a:hlinkClick r:id="rId3"/>
                        </a:rPr>
                        <a:t>www.ssa.gov/pressoffice/factsheets/colafacts2009.htm</a:t>
                      </a:r>
                      <a:endParaRPr kumimoji="0" lang="en-US" sz="16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January 31, 2010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Deadline for supplying W-2s to employees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February 28, 2010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Deadline for filing paper W-2s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March 31, 2010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Unicode MS" pitchFamily="34" charset="-128"/>
                        </a:rPr>
                        <a:t>Deadline for filing electronic W-2s (The IRS will consider electronic annual wage reports for tax year 2009 to be late if submitted after this date.)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algn="ctr" eaLnBrk="1" hangingPunct="1">
              <a:buFontTx/>
              <a:buNone/>
            </a:pPr>
            <a:endParaRPr lang="en-US" smtClean="0"/>
          </a:p>
          <a:p>
            <a:pPr algn="ctr" eaLnBrk="1" hangingPunct="1">
              <a:buFontTx/>
              <a:buNone/>
            </a:pPr>
            <a:endParaRPr lang="en-US" smtClean="0"/>
          </a:p>
          <a:p>
            <a:pPr algn="ctr" eaLnBrk="1" hangingPunct="1">
              <a:buFontTx/>
              <a:buNone/>
            </a:pPr>
            <a:r>
              <a:rPr lang="en-US" smtClean="0"/>
              <a:t>Questions?  Comments?</a:t>
            </a:r>
          </a:p>
        </p:txBody>
      </p:sp>
      <p:sp>
        <p:nvSpPr>
          <p:cNvPr id="22530" name="Rectangle 2"/>
          <p:cNvSpPr>
            <a:spLocks noGrp="1" noChangeArrowheads="1"/>
          </p:cNvSpPr>
          <p:nvPr>
            <p:ph type="title" idx="4294967295"/>
          </p:nvPr>
        </p:nvSpPr>
        <p:spPr>
          <a:xfrm>
            <a:off x="1524000" y="762000"/>
            <a:ext cx="7620000" cy="838200"/>
          </a:xfrm>
        </p:spPr>
        <p:txBody>
          <a:bodyPr/>
          <a:lstStyle/>
          <a:p>
            <a:pPr eaLnBrk="1" hangingPunct="1"/>
            <a:r>
              <a:rPr lang="en-US" sz="4800" smtClean="0"/>
              <a:t>Payroll</a:t>
            </a:r>
            <a:r>
              <a:rPr lang="en-US" smtClean="0"/>
              <a:t> </a:t>
            </a:r>
          </a:p>
        </p:txBody>
      </p:sp>
    </p:spTree>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p:txBody>
          <a:bodyPr/>
          <a:lstStyle/>
          <a:p>
            <a:pPr eaLnBrk="1" hangingPunct="1">
              <a:lnSpc>
                <a:spcPct val="90000"/>
              </a:lnSpc>
            </a:pPr>
            <a:r>
              <a:rPr lang="en-US" sz="2800" dirty="0" smtClean="0"/>
              <a:t>Archiving Prior Year          </a:t>
            </a:r>
          </a:p>
          <a:p>
            <a:pPr eaLnBrk="1" hangingPunct="1">
              <a:lnSpc>
                <a:spcPct val="90000"/>
              </a:lnSpc>
            </a:pPr>
            <a:r>
              <a:rPr lang="en-US" sz="2800" dirty="0" smtClean="0"/>
              <a:t>IRD?</a:t>
            </a:r>
          </a:p>
          <a:p>
            <a:pPr eaLnBrk="1" hangingPunct="1">
              <a:lnSpc>
                <a:spcPct val="90000"/>
              </a:lnSpc>
            </a:pPr>
            <a:r>
              <a:rPr lang="en-US" sz="2800" dirty="0" smtClean="0"/>
              <a:t>Payroll Procedures</a:t>
            </a:r>
          </a:p>
          <a:p>
            <a:pPr eaLnBrk="1" hangingPunct="1">
              <a:lnSpc>
                <a:spcPct val="90000"/>
              </a:lnSpc>
            </a:pPr>
            <a:r>
              <a:rPr lang="en-US" sz="2800" dirty="0" smtClean="0"/>
              <a:t>1099 Procedures</a:t>
            </a:r>
          </a:p>
          <a:p>
            <a:pPr eaLnBrk="1" hangingPunct="1">
              <a:lnSpc>
                <a:spcPct val="90000"/>
              </a:lnSpc>
            </a:pPr>
            <a:r>
              <a:rPr lang="en-US" sz="2800" dirty="0" smtClean="0"/>
              <a:t>Electronic Reporting</a:t>
            </a:r>
          </a:p>
          <a:p>
            <a:pPr eaLnBrk="1" hangingPunct="1">
              <a:lnSpc>
                <a:spcPct val="90000"/>
              </a:lnSpc>
            </a:pPr>
            <a:r>
              <a:rPr lang="en-US" sz="2800" dirty="0" smtClean="0"/>
              <a:t>Closing Modules</a:t>
            </a:r>
          </a:p>
          <a:p>
            <a:pPr eaLnBrk="1" hangingPunct="1">
              <a:lnSpc>
                <a:spcPct val="90000"/>
              </a:lnSpc>
            </a:pPr>
            <a:r>
              <a:rPr lang="en-US" sz="2800" dirty="0" smtClean="0"/>
              <a:t>Miscellaneous</a:t>
            </a:r>
            <a:endParaRPr lang="en-US" dirty="0" smtClean="0"/>
          </a:p>
        </p:txBody>
      </p:sp>
      <p:sp>
        <p:nvSpPr>
          <p:cNvPr id="3074" name="Rectangle 2"/>
          <p:cNvSpPr>
            <a:spLocks noGrp="1" noChangeArrowheads="1"/>
          </p:cNvSpPr>
          <p:nvPr>
            <p:ph type="title" idx="4294967295"/>
          </p:nvPr>
        </p:nvSpPr>
        <p:spPr>
          <a:xfrm>
            <a:off x="1524000" y="762000"/>
            <a:ext cx="7620000" cy="838200"/>
          </a:xfrm>
        </p:spPr>
        <p:txBody>
          <a:bodyPr/>
          <a:lstStyle/>
          <a:p>
            <a:pPr eaLnBrk="1" hangingPunct="1"/>
            <a:r>
              <a:rPr lang="en-US" smtClean="0"/>
              <a:t>Year End Topics</a:t>
            </a:r>
          </a:p>
        </p:txBody>
      </p:sp>
    </p:spTree>
  </p:cSld>
  <p:clrMapOvr>
    <a:masterClrMapping/>
  </p:clrMapOvr>
  <p:transition>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p:txBody>
          <a:bodyPr/>
          <a:lstStyle/>
          <a:p>
            <a:pPr algn="ctr" eaLnBrk="1" hangingPunct="1">
              <a:buFontTx/>
              <a:buNone/>
            </a:pPr>
            <a:endParaRPr lang="en-US" sz="4400" smtClean="0"/>
          </a:p>
          <a:p>
            <a:pPr algn="ctr" eaLnBrk="1" hangingPunct="1">
              <a:buFontTx/>
              <a:buNone/>
            </a:pPr>
            <a:r>
              <a:rPr lang="en-US" sz="4400" smtClean="0"/>
              <a:t>1099 Procedures</a:t>
            </a:r>
          </a:p>
          <a:p>
            <a:pPr eaLnBrk="1" hangingPunct="1"/>
            <a:endParaRPr lang="en-US" smtClean="0"/>
          </a:p>
        </p:txBody>
      </p:sp>
    </p:spTree>
  </p:cSld>
  <p:clrMapOvr>
    <a:masterClrMapping/>
  </p:clrMapOvr>
  <p:transition>
    <p:zoom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pPr eaLnBrk="1" hangingPunct="1">
              <a:lnSpc>
                <a:spcPct val="90000"/>
              </a:lnSpc>
            </a:pPr>
            <a:r>
              <a:rPr lang="en-US" sz="2800" dirty="0" smtClean="0"/>
              <a:t>Copy Company (4.x)</a:t>
            </a:r>
          </a:p>
          <a:p>
            <a:pPr eaLnBrk="1" hangingPunct="1">
              <a:lnSpc>
                <a:spcPct val="90000"/>
              </a:lnSpc>
            </a:pPr>
            <a:r>
              <a:rPr lang="en-US" sz="2800" dirty="0" smtClean="0"/>
              <a:t>Print reports and tie totals as needed for purchases, payments, general ledger balances, etc.</a:t>
            </a:r>
          </a:p>
          <a:p>
            <a:pPr eaLnBrk="1" hangingPunct="1">
              <a:lnSpc>
                <a:spcPct val="90000"/>
              </a:lnSpc>
            </a:pPr>
            <a:r>
              <a:rPr lang="en-US" sz="2800" dirty="0" smtClean="0"/>
              <a:t>Check your settings in Accounts Payable Setup and Accounts Payable Options</a:t>
            </a:r>
          </a:p>
          <a:p>
            <a:pPr eaLnBrk="1" hangingPunct="1">
              <a:lnSpc>
                <a:spcPct val="90000"/>
              </a:lnSpc>
            </a:pPr>
            <a:r>
              <a:rPr lang="en-US" sz="2800" dirty="0" smtClean="0"/>
              <a:t>Copy Company (4.x) again after changes and also backup</a:t>
            </a:r>
          </a:p>
        </p:txBody>
      </p:sp>
      <p:sp>
        <p:nvSpPr>
          <p:cNvPr id="24578" name="Rectangle 2"/>
          <p:cNvSpPr>
            <a:spLocks noGrp="1" noChangeArrowheads="1"/>
          </p:cNvSpPr>
          <p:nvPr>
            <p:ph type="title" idx="4294967295"/>
          </p:nvPr>
        </p:nvSpPr>
        <p:spPr>
          <a:xfrm>
            <a:off x="1524000" y="762000"/>
            <a:ext cx="7620000" cy="838200"/>
          </a:xfrm>
        </p:spPr>
        <p:txBody>
          <a:bodyPr/>
          <a:lstStyle/>
          <a:p>
            <a:pPr eaLnBrk="1" hangingPunct="1"/>
            <a:r>
              <a:rPr lang="en-US" smtClean="0"/>
              <a:t>AP Year End Processing</a:t>
            </a:r>
          </a:p>
        </p:txBody>
      </p:sp>
    </p:spTree>
  </p:cSld>
  <p:clrMapOvr>
    <a:masterClrMapping/>
  </p:clrMapOvr>
  <p:transition>
    <p:zoom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pPr eaLnBrk="1" hangingPunct="1">
              <a:lnSpc>
                <a:spcPct val="90000"/>
              </a:lnSpc>
            </a:pPr>
            <a:r>
              <a:rPr lang="en-US" sz="2800" dirty="0" smtClean="0"/>
              <a:t>Process the </a:t>
            </a:r>
            <a:r>
              <a:rPr lang="en-US" sz="2800" dirty="0" smtClean="0"/>
              <a:t>Check History report</a:t>
            </a:r>
            <a:endParaRPr lang="en-US" sz="2800" dirty="0" smtClean="0"/>
          </a:p>
          <a:p>
            <a:pPr lvl="1" eaLnBrk="1" hangingPunct="1">
              <a:lnSpc>
                <a:spcPct val="90000"/>
              </a:lnSpc>
            </a:pPr>
            <a:r>
              <a:rPr lang="en-US" sz="2400" dirty="0" smtClean="0"/>
              <a:t>Sort </a:t>
            </a:r>
            <a:r>
              <a:rPr lang="en-US" sz="2400" dirty="0" smtClean="0"/>
              <a:t>by vendor number</a:t>
            </a:r>
          </a:p>
          <a:p>
            <a:pPr lvl="1" eaLnBrk="1" hangingPunct="1">
              <a:lnSpc>
                <a:spcPct val="90000"/>
              </a:lnSpc>
            </a:pPr>
            <a:r>
              <a:rPr lang="en-US" sz="2400" dirty="0" smtClean="0"/>
              <a:t>Use to support the 1099 forms totals</a:t>
            </a:r>
          </a:p>
          <a:p>
            <a:pPr eaLnBrk="1" hangingPunct="1">
              <a:lnSpc>
                <a:spcPct val="90000"/>
              </a:lnSpc>
            </a:pPr>
            <a:r>
              <a:rPr lang="en-US" sz="2800" dirty="0" smtClean="0"/>
              <a:t>Review Vendor Maintenance additional tab and make changes, as necessary</a:t>
            </a:r>
          </a:p>
          <a:p>
            <a:pPr eaLnBrk="1" hangingPunct="1">
              <a:lnSpc>
                <a:spcPct val="90000"/>
              </a:lnSpc>
            </a:pPr>
            <a:r>
              <a:rPr lang="en-US" sz="2800" dirty="0" smtClean="0"/>
              <a:t>Collect Tax ID numbers now!!  (W-9’s)</a:t>
            </a:r>
          </a:p>
          <a:p>
            <a:pPr eaLnBrk="1" hangingPunct="1">
              <a:lnSpc>
                <a:spcPct val="90000"/>
              </a:lnSpc>
            </a:pPr>
            <a:endParaRPr lang="en-US" sz="2800" dirty="0" smtClean="0"/>
          </a:p>
        </p:txBody>
      </p:sp>
      <p:sp>
        <p:nvSpPr>
          <p:cNvPr id="25602" name="Rectangle 2"/>
          <p:cNvSpPr>
            <a:spLocks noGrp="1" noChangeArrowheads="1"/>
          </p:cNvSpPr>
          <p:nvPr>
            <p:ph type="title" idx="4294967295"/>
          </p:nvPr>
        </p:nvSpPr>
        <p:spPr>
          <a:xfrm>
            <a:off x="1524000" y="762000"/>
            <a:ext cx="7620000" cy="838200"/>
          </a:xfrm>
        </p:spPr>
        <p:txBody>
          <a:bodyPr/>
          <a:lstStyle/>
          <a:p>
            <a:pPr eaLnBrk="1" hangingPunct="1"/>
            <a:r>
              <a:rPr lang="en-US" sz="4000" smtClean="0"/>
              <a:t>AP Year End Processing (cont.)</a:t>
            </a:r>
          </a:p>
        </p:txBody>
      </p:sp>
    </p:spTree>
  </p:cSld>
  <p:clrMapOvr>
    <a:masterClrMapping/>
  </p:clrMapOvr>
  <p:transition>
    <p:zoom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pPr eaLnBrk="1" hangingPunct="1"/>
            <a:r>
              <a:rPr lang="en-US" sz="2200" dirty="0" smtClean="0"/>
              <a:t>Program updates-None published.</a:t>
            </a:r>
          </a:p>
          <a:p>
            <a:pPr eaLnBrk="1" hangingPunct="1"/>
            <a:r>
              <a:rPr lang="en-US" sz="2200" dirty="0" smtClean="0"/>
              <a:t>No Program Update for 1099 form itself </a:t>
            </a:r>
          </a:p>
          <a:p>
            <a:pPr lvl="1" eaLnBrk="1" hangingPunct="1"/>
            <a:r>
              <a:rPr lang="en-US" sz="2000" dirty="0" smtClean="0"/>
              <a:t>In 2006, changes were made to the 1099-INT form for Boxes 8 &amp; 9 </a:t>
            </a:r>
          </a:p>
          <a:p>
            <a:pPr lvl="1" eaLnBrk="1" hangingPunct="1"/>
            <a:r>
              <a:rPr lang="en-US" sz="2000" dirty="0" smtClean="0"/>
              <a:t>Since 1099-INT is not commonly used, Box 8 (Tax Exempt Interest) and Box 9 (Specified Private Activity Bond Interest) do not update with data or print on the form.</a:t>
            </a:r>
          </a:p>
          <a:p>
            <a:pPr lvl="1" eaLnBrk="1" hangingPunct="1"/>
            <a:r>
              <a:rPr lang="en-US" sz="2000" dirty="0" smtClean="0"/>
              <a:t>See </a:t>
            </a:r>
            <a:r>
              <a:rPr lang="en-US" sz="2000" dirty="0" smtClean="0">
                <a:hlinkClick r:id="rId3"/>
              </a:rPr>
              <a:t>www.irs.gov</a:t>
            </a:r>
            <a:r>
              <a:rPr lang="en-US" sz="2000" dirty="0" smtClean="0"/>
              <a:t> for instructions for 1099-INT form (if you business must complete Boxes 8 &amp; 9).</a:t>
            </a:r>
          </a:p>
          <a:p>
            <a:pPr eaLnBrk="1" hangingPunct="1"/>
            <a:endParaRPr lang="en-US" sz="2800" dirty="0" smtClean="0"/>
          </a:p>
        </p:txBody>
      </p:sp>
      <p:sp>
        <p:nvSpPr>
          <p:cNvPr id="26626" name="Rectangle 2"/>
          <p:cNvSpPr>
            <a:spLocks noGrp="1" noChangeArrowheads="1"/>
          </p:cNvSpPr>
          <p:nvPr>
            <p:ph type="title" idx="4294967295"/>
          </p:nvPr>
        </p:nvSpPr>
        <p:spPr>
          <a:xfrm>
            <a:off x="1524000" y="762000"/>
            <a:ext cx="7620000" cy="838200"/>
          </a:xfrm>
        </p:spPr>
        <p:txBody>
          <a:bodyPr/>
          <a:lstStyle/>
          <a:p>
            <a:pPr eaLnBrk="1" hangingPunct="1"/>
            <a:r>
              <a:rPr lang="en-US" sz="4000" dirty="0" smtClean="0"/>
              <a:t>AP Year End Processing (cont.)</a:t>
            </a:r>
          </a:p>
        </p:txBody>
      </p:sp>
    </p:spTree>
  </p:cSld>
  <p:clrMapOvr>
    <a:masterClrMapping/>
  </p:clrMapOvr>
  <p:transition>
    <p:zoom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lstStyle/>
          <a:p>
            <a:pPr eaLnBrk="1" hangingPunct="1">
              <a:lnSpc>
                <a:spcPct val="90000"/>
              </a:lnSpc>
            </a:pPr>
            <a:r>
              <a:rPr lang="en-US" sz="2600" dirty="0" smtClean="0"/>
              <a:t>Select the Form 1099 Printing report option</a:t>
            </a:r>
          </a:p>
          <a:p>
            <a:pPr lvl="1" eaLnBrk="1" hangingPunct="1">
              <a:lnSpc>
                <a:spcPct val="90000"/>
              </a:lnSpc>
            </a:pPr>
            <a:r>
              <a:rPr lang="en-US" sz="2400" dirty="0" smtClean="0"/>
              <a:t>Select Form to adjust printing positions, etc.</a:t>
            </a:r>
          </a:p>
          <a:p>
            <a:pPr lvl="1" eaLnBrk="1" hangingPunct="1">
              <a:lnSpc>
                <a:spcPct val="90000"/>
              </a:lnSpc>
            </a:pPr>
            <a:r>
              <a:rPr lang="en-US" sz="2400" dirty="0" smtClean="0"/>
              <a:t>Select the proper form types to print and the limits on printing ($10 and $600)</a:t>
            </a:r>
          </a:p>
          <a:p>
            <a:pPr lvl="1" eaLnBrk="1" hangingPunct="1">
              <a:lnSpc>
                <a:spcPct val="90000"/>
              </a:lnSpc>
            </a:pPr>
            <a:r>
              <a:rPr lang="en-US" sz="2400" dirty="0" smtClean="0"/>
              <a:t>Include all company information and the federal ID number</a:t>
            </a:r>
          </a:p>
          <a:p>
            <a:pPr lvl="1" eaLnBrk="1" hangingPunct="1">
              <a:lnSpc>
                <a:spcPct val="90000"/>
              </a:lnSpc>
            </a:pPr>
            <a:r>
              <a:rPr lang="en-US" sz="2400" dirty="0" smtClean="0"/>
              <a:t>IMPORTANT – if you file 1099s electronically, you MUST say NO to the prompt “Do you want to increment the default 1099 calendar year field in the accounts payable options window to the next calendar year?”</a:t>
            </a:r>
          </a:p>
          <a:p>
            <a:pPr eaLnBrk="1" hangingPunct="1">
              <a:lnSpc>
                <a:spcPct val="90000"/>
              </a:lnSpc>
              <a:buFontTx/>
              <a:buNone/>
            </a:pPr>
            <a:endParaRPr lang="en-US" dirty="0" smtClean="0"/>
          </a:p>
        </p:txBody>
      </p:sp>
      <p:sp>
        <p:nvSpPr>
          <p:cNvPr id="27650" name="Rectangle 2"/>
          <p:cNvSpPr>
            <a:spLocks noGrp="1" noChangeArrowheads="1"/>
          </p:cNvSpPr>
          <p:nvPr>
            <p:ph type="title" idx="4294967295"/>
          </p:nvPr>
        </p:nvSpPr>
        <p:spPr>
          <a:xfrm>
            <a:off x="1524000" y="762000"/>
            <a:ext cx="7620000" cy="838200"/>
          </a:xfrm>
        </p:spPr>
        <p:txBody>
          <a:bodyPr/>
          <a:lstStyle/>
          <a:p>
            <a:pPr eaLnBrk="1" hangingPunct="1"/>
            <a:r>
              <a:rPr lang="en-US" sz="4000" smtClean="0"/>
              <a:t>AP Year End Processing (cont.)</a:t>
            </a:r>
          </a:p>
        </p:txBody>
      </p:sp>
    </p:spTree>
  </p:cSld>
  <p:clrMapOvr>
    <a:masterClrMapping/>
  </p:clrMapOvr>
  <p:transition>
    <p:zoom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pPr eaLnBrk="1" hangingPunct="1">
              <a:lnSpc>
                <a:spcPct val="90000"/>
              </a:lnSpc>
            </a:pPr>
            <a:r>
              <a:rPr lang="en-US" sz="2100" dirty="0" smtClean="0"/>
              <a:t>Completion of forms 1099</a:t>
            </a:r>
          </a:p>
          <a:p>
            <a:pPr lvl="1" eaLnBrk="1" hangingPunct="1">
              <a:lnSpc>
                <a:spcPct val="90000"/>
              </a:lnSpc>
            </a:pPr>
            <a:r>
              <a:rPr lang="en-US" sz="2100" dirty="0" smtClean="0"/>
              <a:t>Select to “increment the calendar year” only if </a:t>
            </a:r>
            <a:r>
              <a:rPr lang="en-US" sz="2100" u="sng" dirty="0" smtClean="0"/>
              <a:t>all</a:t>
            </a:r>
            <a:r>
              <a:rPr lang="en-US" sz="2100" dirty="0" smtClean="0"/>
              <a:t> of the 1099 forms for all vendors and vendor types and form types have been printed and verified, and you have already created your electronic reporting file (if applicable)  Possibly calendar for later.</a:t>
            </a:r>
          </a:p>
          <a:p>
            <a:pPr lvl="1" eaLnBrk="1" hangingPunct="1">
              <a:lnSpc>
                <a:spcPct val="90000"/>
              </a:lnSpc>
            </a:pPr>
            <a:r>
              <a:rPr lang="en-US" sz="2100" dirty="0" smtClean="0"/>
              <a:t>Answering ‘Yes’ to “Do you want to increment the calendar year?” changes the default 1099 calendar year setting in Accounts Payable Options</a:t>
            </a:r>
          </a:p>
          <a:p>
            <a:pPr lvl="1" eaLnBrk="1" hangingPunct="1">
              <a:lnSpc>
                <a:spcPct val="90000"/>
              </a:lnSpc>
            </a:pPr>
            <a:r>
              <a:rPr lang="en-US" sz="2100" dirty="0" smtClean="0"/>
              <a:t>MAS 90 does not print a 1096 form</a:t>
            </a:r>
          </a:p>
          <a:p>
            <a:pPr lvl="1" eaLnBrk="1" hangingPunct="1">
              <a:lnSpc>
                <a:spcPct val="90000"/>
              </a:lnSpc>
            </a:pPr>
            <a:r>
              <a:rPr lang="en-US" sz="2100" dirty="0" smtClean="0"/>
              <a:t>As of version 4.2, it is not necessary to “clear 1099 info”.</a:t>
            </a:r>
          </a:p>
          <a:p>
            <a:pPr eaLnBrk="1" hangingPunct="1"/>
            <a:endParaRPr lang="en-US" sz="2800" dirty="0" smtClean="0"/>
          </a:p>
        </p:txBody>
      </p:sp>
      <p:sp>
        <p:nvSpPr>
          <p:cNvPr id="28674" name="Rectangle 2"/>
          <p:cNvSpPr>
            <a:spLocks noGrp="1" noChangeArrowheads="1"/>
          </p:cNvSpPr>
          <p:nvPr>
            <p:ph type="title" idx="4294967295"/>
          </p:nvPr>
        </p:nvSpPr>
        <p:spPr>
          <a:xfrm>
            <a:off x="1524000" y="762000"/>
            <a:ext cx="7620000" cy="838200"/>
          </a:xfrm>
        </p:spPr>
        <p:txBody>
          <a:bodyPr/>
          <a:lstStyle/>
          <a:p>
            <a:pPr eaLnBrk="1" hangingPunct="1"/>
            <a:r>
              <a:rPr lang="en-US" sz="4000" dirty="0" smtClean="0"/>
              <a:t>AP Year End Processing (cont.)</a:t>
            </a:r>
          </a:p>
        </p:txBody>
      </p:sp>
    </p:spTree>
  </p:cSld>
  <p:clrMapOvr>
    <a:masterClrMapping/>
  </p:clrMapOvr>
  <p:transition>
    <p:zoom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pPr eaLnBrk="1" hangingPunct="1">
              <a:lnSpc>
                <a:spcPct val="90000"/>
              </a:lnSpc>
            </a:pPr>
            <a:r>
              <a:rPr lang="en-US" sz="2800" dirty="0" smtClean="0"/>
              <a:t>What happens during period end processing?</a:t>
            </a:r>
          </a:p>
          <a:p>
            <a:pPr lvl="1" eaLnBrk="1" hangingPunct="1">
              <a:lnSpc>
                <a:spcPct val="90000"/>
              </a:lnSpc>
            </a:pPr>
            <a:r>
              <a:rPr lang="en-US" sz="2400" dirty="0" smtClean="0"/>
              <a:t>P/E looks to your AP setup options to determine what to keep and what to clear out.</a:t>
            </a:r>
          </a:p>
          <a:p>
            <a:pPr lvl="1" eaLnBrk="1" hangingPunct="1">
              <a:lnSpc>
                <a:spcPct val="90000"/>
              </a:lnSpc>
            </a:pPr>
            <a:r>
              <a:rPr lang="en-US" sz="2400" dirty="0" smtClean="0"/>
              <a:t>AP setup, additional, days to retain paid invoices</a:t>
            </a:r>
          </a:p>
          <a:p>
            <a:pPr lvl="1" eaLnBrk="1" hangingPunct="1">
              <a:lnSpc>
                <a:spcPct val="90000"/>
              </a:lnSpc>
            </a:pPr>
            <a:r>
              <a:rPr lang="en-US" sz="2400" dirty="0" smtClean="0"/>
              <a:t>Check the history tab settings</a:t>
            </a:r>
          </a:p>
          <a:p>
            <a:pPr eaLnBrk="1" hangingPunct="1"/>
            <a:endParaRPr lang="en-US" sz="2800" dirty="0" smtClean="0"/>
          </a:p>
        </p:txBody>
      </p:sp>
      <p:sp>
        <p:nvSpPr>
          <p:cNvPr id="29698" name="Rectangle 2"/>
          <p:cNvSpPr>
            <a:spLocks noGrp="1" noChangeArrowheads="1"/>
          </p:cNvSpPr>
          <p:nvPr>
            <p:ph type="title" idx="4294967295"/>
          </p:nvPr>
        </p:nvSpPr>
        <p:spPr>
          <a:xfrm>
            <a:off x="1524000" y="762000"/>
            <a:ext cx="7620000" cy="838200"/>
          </a:xfrm>
        </p:spPr>
        <p:txBody>
          <a:bodyPr/>
          <a:lstStyle/>
          <a:p>
            <a:pPr eaLnBrk="1" hangingPunct="1"/>
            <a:r>
              <a:rPr lang="en-US" sz="4000" smtClean="0"/>
              <a:t>AP Year End Processing (cont.)</a:t>
            </a:r>
          </a:p>
        </p:txBody>
      </p:sp>
    </p:spTree>
  </p:cSld>
  <p:clrMapOvr>
    <a:masterClrMapping/>
  </p:clrMapOvr>
  <p:transition>
    <p:zoom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lstStyle/>
          <a:p>
            <a:pPr eaLnBrk="1" hangingPunct="1">
              <a:lnSpc>
                <a:spcPct val="90000"/>
              </a:lnSpc>
            </a:pPr>
            <a:r>
              <a:rPr lang="en-US" smtClean="0"/>
              <a:t>What happens when it clears out data?</a:t>
            </a:r>
          </a:p>
          <a:p>
            <a:pPr lvl="1" eaLnBrk="1" hangingPunct="1"/>
            <a:r>
              <a:rPr lang="en-US" smtClean="0"/>
              <a:t>Paid checks will be purged according to settings</a:t>
            </a:r>
          </a:p>
          <a:p>
            <a:pPr lvl="1" eaLnBrk="1" hangingPunct="1"/>
            <a:r>
              <a:rPr lang="en-US" smtClean="0"/>
              <a:t>Fiscal year and period settings are incremented by one year and to period one</a:t>
            </a:r>
          </a:p>
          <a:p>
            <a:pPr eaLnBrk="1" hangingPunct="1"/>
            <a:endParaRPr lang="en-US" smtClean="0"/>
          </a:p>
        </p:txBody>
      </p:sp>
      <p:sp>
        <p:nvSpPr>
          <p:cNvPr id="30722" name="Rectangle 2"/>
          <p:cNvSpPr>
            <a:spLocks noGrp="1" noChangeArrowheads="1"/>
          </p:cNvSpPr>
          <p:nvPr>
            <p:ph type="title" idx="4294967295"/>
          </p:nvPr>
        </p:nvSpPr>
        <p:spPr>
          <a:xfrm>
            <a:off x="1524000" y="762000"/>
            <a:ext cx="7620000" cy="838200"/>
          </a:xfrm>
        </p:spPr>
        <p:txBody>
          <a:bodyPr/>
          <a:lstStyle/>
          <a:p>
            <a:pPr eaLnBrk="1" hangingPunct="1"/>
            <a:r>
              <a:rPr lang="en-US" sz="4000" smtClean="0"/>
              <a:t>AP Year End Processing (cont.)</a:t>
            </a:r>
          </a:p>
        </p:txBody>
      </p:sp>
    </p:spTree>
  </p:cSld>
  <p:clrMapOvr>
    <a:masterClrMapping/>
  </p:clrMapOvr>
  <p:transition>
    <p:zoom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pPr eaLnBrk="1" hangingPunct="1">
              <a:lnSpc>
                <a:spcPct val="90000"/>
              </a:lnSpc>
            </a:pPr>
            <a:r>
              <a:rPr lang="en-US" sz="2800" dirty="0" smtClean="0"/>
              <a:t>Remove Zero Balance Invoices </a:t>
            </a:r>
            <a:endParaRPr lang="en-US" sz="2800" dirty="0" smtClean="0"/>
          </a:p>
          <a:p>
            <a:pPr eaLnBrk="1" hangingPunct="1">
              <a:lnSpc>
                <a:spcPct val="90000"/>
              </a:lnSpc>
            </a:pPr>
            <a:r>
              <a:rPr lang="en-US" sz="2800" dirty="0" smtClean="0"/>
              <a:t>Only Remove Temporary </a:t>
            </a:r>
            <a:r>
              <a:rPr lang="en-US" sz="2800" dirty="0" smtClean="0"/>
              <a:t>Vendors</a:t>
            </a:r>
            <a:endParaRPr lang="en-US" sz="2800" dirty="0" smtClean="0"/>
          </a:p>
          <a:p>
            <a:pPr eaLnBrk="1" hangingPunct="1">
              <a:lnSpc>
                <a:spcPct val="90000"/>
              </a:lnSpc>
            </a:pPr>
            <a:r>
              <a:rPr lang="en-US" sz="2800" dirty="0" smtClean="0"/>
              <a:t>Purge </a:t>
            </a:r>
            <a:r>
              <a:rPr lang="en-US" sz="2800" dirty="0" smtClean="0"/>
              <a:t>Accounts Payable History (multi-option)</a:t>
            </a:r>
            <a:endParaRPr lang="en-US" sz="2800" dirty="0" smtClean="0"/>
          </a:p>
          <a:p>
            <a:pPr eaLnBrk="1" hangingPunct="1">
              <a:lnSpc>
                <a:spcPct val="90000"/>
              </a:lnSpc>
            </a:pPr>
            <a:r>
              <a:rPr lang="en-US" sz="2800" dirty="0" smtClean="0"/>
              <a:t>Purge Sales Tax </a:t>
            </a:r>
            <a:r>
              <a:rPr lang="en-US" sz="2800" dirty="0" smtClean="0"/>
              <a:t>History</a:t>
            </a:r>
            <a:endParaRPr lang="en-US" sz="2800" dirty="0" smtClean="0"/>
          </a:p>
          <a:p>
            <a:pPr eaLnBrk="1" hangingPunct="1">
              <a:lnSpc>
                <a:spcPct val="90000"/>
              </a:lnSpc>
            </a:pPr>
            <a:r>
              <a:rPr lang="en-US" sz="2800" dirty="0" smtClean="0"/>
              <a:t>Remove </a:t>
            </a:r>
            <a:r>
              <a:rPr lang="en-US" sz="2800" dirty="0" smtClean="0"/>
              <a:t>voided</a:t>
            </a:r>
          </a:p>
          <a:p>
            <a:pPr eaLnBrk="1" hangingPunct="1">
              <a:lnSpc>
                <a:spcPct val="90000"/>
              </a:lnSpc>
            </a:pPr>
            <a:r>
              <a:rPr lang="en-US" sz="2800" dirty="0" smtClean="0"/>
              <a:t>Delete and Change vendors</a:t>
            </a:r>
          </a:p>
          <a:p>
            <a:pPr eaLnBrk="1" hangingPunct="1">
              <a:lnSpc>
                <a:spcPct val="90000"/>
              </a:lnSpc>
            </a:pPr>
            <a:r>
              <a:rPr lang="en-US" sz="2800" dirty="0" smtClean="0"/>
              <a:t>Assign vendor tax schedules</a:t>
            </a:r>
            <a:endParaRPr lang="en-US" sz="2800" dirty="0" smtClean="0"/>
          </a:p>
          <a:p>
            <a:pPr eaLnBrk="1" hangingPunct="1">
              <a:lnSpc>
                <a:spcPct val="90000"/>
              </a:lnSpc>
            </a:pPr>
            <a:endParaRPr lang="en-US" sz="2800" dirty="0" smtClean="0"/>
          </a:p>
          <a:p>
            <a:pPr eaLnBrk="1" hangingPunct="1"/>
            <a:endParaRPr lang="en-US" sz="2800" dirty="0" smtClean="0"/>
          </a:p>
        </p:txBody>
      </p:sp>
      <p:sp>
        <p:nvSpPr>
          <p:cNvPr id="31746" name="Rectangle 2"/>
          <p:cNvSpPr>
            <a:spLocks noGrp="1" noChangeArrowheads="1"/>
          </p:cNvSpPr>
          <p:nvPr>
            <p:ph type="title" idx="4294967295"/>
          </p:nvPr>
        </p:nvSpPr>
        <p:spPr>
          <a:xfrm>
            <a:off x="1524000" y="762000"/>
            <a:ext cx="7620000" cy="838200"/>
          </a:xfrm>
        </p:spPr>
        <p:txBody>
          <a:bodyPr/>
          <a:lstStyle/>
          <a:p>
            <a:pPr eaLnBrk="1" hangingPunct="1"/>
            <a:r>
              <a:rPr lang="en-US" sz="3600" dirty="0" smtClean="0"/>
              <a:t>AP Utilities: previously on P/E menu</a:t>
            </a:r>
          </a:p>
        </p:txBody>
      </p:sp>
    </p:spTree>
  </p:cSld>
  <p:clrMapOvr>
    <a:masterClrMapping/>
  </p:clrMapOvr>
  <p:transition>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lstStyle/>
          <a:p>
            <a:pPr algn="ctr" eaLnBrk="1" hangingPunct="1">
              <a:buFontTx/>
              <a:buNone/>
            </a:pPr>
            <a:endParaRPr lang="en-US" smtClean="0"/>
          </a:p>
          <a:p>
            <a:pPr algn="ctr" eaLnBrk="1" hangingPunct="1">
              <a:buFontTx/>
              <a:buNone/>
            </a:pPr>
            <a:endParaRPr lang="en-US" smtClean="0"/>
          </a:p>
          <a:p>
            <a:pPr algn="ctr" eaLnBrk="1" hangingPunct="1">
              <a:buFontTx/>
              <a:buNone/>
            </a:pPr>
            <a:r>
              <a:rPr lang="en-US" smtClean="0"/>
              <a:t>Questions?  Comments?</a:t>
            </a:r>
          </a:p>
          <a:p>
            <a:pPr eaLnBrk="1" hangingPunct="1"/>
            <a:endParaRPr lang="en-US" smtClean="0"/>
          </a:p>
        </p:txBody>
      </p:sp>
      <p:sp>
        <p:nvSpPr>
          <p:cNvPr id="32770" name="Rectangle 2"/>
          <p:cNvSpPr>
            <a:spLocks noGrp="1" noChangeArrowheads="1"/>
          </p:cNvSpPr>
          <p:nvPr>
            <p:ph type="title" idx="4294967295"/>
          </p:nvPr>
        </p:nvSpPr>
        <p:spPr>
          <a:xfrm>
            <a:off x="1524000" y="762000"/>
            <a:ext cx="7620000" cy="838200"/>
          </a:xfrm>
        </p:spPr>
        <p:txBody>
          <a:bodyPr/>
          <a:lstStyle/>
          <a:p>
            <a:pPr eaLnBrk="1" hangingPunct="1"/>
            <a:r>
              <a:rPr lang="en-US" smtClean="0"/>
              <a:t>Accounts Payable</a:t>
            </a:r>
          </a:p>
        </p:txBody>
      </p:sp>
    </p:spTree>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p:txBody>
          <a:bodyPr/>
          <a:lstStyle/>
          <a:p>
            <a:pPr algn="ctr" eaLnBrk="1" hangingPunct="1">
              <a:buFontTx/>
              <a:buNone/>
            </a:pPr>
            <a:r>
              <a:rPr lang="en-US" sz="4400" smtClean="0"/>
              <a:t>Archiving</a:t>
            </a:r>
            <a:r>
              <a:rPr lang="en-US" sz="4000" smtClean="0"/>
              <a:t> Prior Year</a:t>
            </a:r>
          </a:p>
        </p:txBody>
      </p:sp>
    </p:spTree>
  </p:cSld>
  <p:clrMapOvr>
    <a:masterClrMapping/>
  </p:clrMapOvr>
  <p:transition>
    <p:zoom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p:txBody>
          <a:bodyPr/>
          <a:lstStyle/>
          <a:p>
            <a:pPr algn="ctr" eaLnBrk="1" hangingPunct="1">
              <a:buFontTx/>
              <a:buNone/>
            </a:pPr>
            <a:endParaRPr lang="en-US" sz="4400" smtClean="0"/>
          </a:p>
          <a:p>
            <a:pPr algn="ctr" eaLnBrk="1" hangingPunct="1">
              <a:buFontTx/>
              <a:buNone/>
            </a:pPr>
            <a:r>
              <a:rPr lang="en-US" sz="4400" smtClean="0"/>
              <a:t>Electronic Reporting Procedures</a:t>
            </a:r>
          </a:p>
          <a:p>
            <a:pPr eaLnBrk="1" hangingPunct="1"/>
            <a:endParaRPr lang="en-US" smtClean="0"/>
          </a:p>
        </p:txBody>
      </p:sp>
    </p:spTree>
  </p:cSld>
  <p:clrMapOvr>
    <a:masterClrMapping/>
  </p:clrMapOvr>
  <p:transition>
    <p:zoom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838200" y="1600200"/>
            <a:ext cx="7620000" cy="4343400"/>
          </a:xfrm>
        </p:spPr>
        <p:txBody>
          <a:bodyPr/>
          <a:lstStyle/>
          <a:p>
            <a:pPr eaLnBrk="1" hangingPunct="1"/>
            <a:r>
              <a:rPr lang="en-US" sz="2800" dirty="0" smtClean="0"/>
              <a:t>Magnetic Media module is now called Electronic Reporting</a:t>
            </a:r>
          </a:p>
          <a:p>
            <a:pPr lvl="1" eaLnBrk="1" hangingPunct="1"/>
            <a:r>
              <a:rPr lang="en-US" sz="2400" dirty="0" smtClean="0"/>
              <a:t>Program update: </a:t>
            </a:r>
            <a:r>
              <a:rPr lang="en-US" sz="2400" dirty="0" smtClean="0"/>
              <a:t>IRD affects 1099 E-filing</a:t>
            </a:r>
            <a:endParaRPr lang="en-US" sz="2400" dirty="0" smtClean="0"/>
          </a:p>
          <a:p>
            <a:pPr lvl="1" eaLnBrk="1" hangingPunct="1"/>
            <a:r>
              <a:rPr lang="en-US" sz="2400" dirty="0" smtClean="0"/>
              <a:t>Some states still allow magnetic media filing</a:t>
            </a:r>
          </a:p>
          <a:p>
            <a:pPr lvl="1" eaLnBrk="1" hangingPunct="1"/>
            <a:r>
              <a:rPr lang="en-US" sz="2400" dirty="0" smtClean="0"/>
              <a:t>Processes federal and state information</a:t>
            </a:r>
          </a:p>
          <a:p>
            <a:pPr lvl="1" eaLnBrk="1" hangingPunct="1"/>
            <a:r>
              <a:rPr lang="en-US" sz="2400" dirty="0" smtClean="0"/>
              <a:t>Multiple companies are processed separately</a:t>
            </a:r>
          </a:p>
          <a:p>
            <a:pPr lvl="1" eaLnBrk="1" hangingPunct="1"/>
            <a:r>
              <a:rPr lang="en-US" sz="2400" dirty="0" smtClean="0"/>
              <a:t>Required if  &gt; 250 W-2s, but </a:t>
            </a:r>
            <a:r>
              <a:rPr lang="en-US" sz="2400" u="sng" dirty="0" smtClean="0"/>
              <a:t>strongly</a:t>
            </a:r>
            <a:r>
              <a:rPr lang="en-US" sz="2400" dirty="0" smtClean="0"/>
              <a:t> recommended for all entities</a:t>
            </a:r>
          </a:p>
          <a:p>
            <a:pPr lvl="1" eaLnBrk="1" hangingPunct="1"/>
            <a:r>
              <a:rPr lang="en-US" sz="2400" dirty="0" smtClean="0"/>
              <a:t>Mas has links build in on the menu for IRS &amp; BSO</a:t>
            </a:r>
          </a:p>
          <a:p>
            <a:pPr eaLnBrk="1" hangingPunct="1"/>
            <a:endParaRPr lang="en-US" sz="2400" dirty="0" smtClean="0"/>
          </a:p>
        </p:txBody>
      </p:sp>
      <p:sp>
        <p:nvSpPr>
          <p:cNvPr id="34818" name="Rectangle 2"/>
          <p:cNvSpPr>
            <a:spLocks noGrp="1" noChangeArrowheads="1"/>
          </p:cNvSpPr>
          <p:nvPr>
            <p:ph type="title" idx="4294967295"/>
          </p:nvPr>
        </p:nvSpPr>
        <p:spPr>
          <a:xfrm>
            <a:off x="1524000" y="762000"/>
            <a:ext cx="7620000" cy="838200"/>
          </a:xfrm>
        </p:spPr>
        <p:txBody>
          <a:bodyPr/>
          <a:lstStyle/>
          <a:p>
            <a:pPr eaLnBrk="1" hangingPunct="1"/>
            <a:r>
              <a:rPr lang="en-US" smtClean="0"/>
              <a:t>Electronic Reporting	</a:t>
            </a:r>
          </a:p>
        </p:txBody>
      </p:sp>
    </p:spTree>
  </p:cSld>
  <p:clrMapOvr>
    <a:masterClrMapping/>
  </p:clrMapOvr>
  <p:transition>
    <p:zoom dir="in"/>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pPr eaLnBrk="1" hangingPunct="1"/>
            <a:r>
              <a:rPr lang="en-US" dirty="0" smtClean="0"/>
              <a:t>Cost of module – $535.00</a:t>
            </a:r>
          </a:p>
          <a:p>
            <a:pPr eaLnBrk="1" hangingPunct="1"/>
            <a:r>
              <a:rPr lang="en-US" dirty="0" smtClean="0"/>
              <a:t>Sign up for PINs </a:t>
            </a:r>
          </a:p>
          <a:p>
            <a:pPr eaLnBrk="1" hangingPunct="1"/>
            <a:r>
              <a:rPr lang="en-US" dirty="0" smtClean="0"/>
              <a:t>W-2s – go to SSA-BSO at </a:t>
            </a:r>
            <a:r>
              <a:rPr lang="en-US" dirty="0" smtClean="0">
                <a:hlinkClick r:id="rId3"/>
              </a:rPr>
              <a:t>www.ssa.gov/employer</a:t>
            </a:r>
            <a:endParaRPr lang="en-US" dirty="0" smtClean="0"/>
          </a:p>
          <a:p>
            <a:pPr eaLnBrk="1" hangingPunct="1"/>
            <a:r>
              <a:rPr lang="en-US" dirty="0" smtClean="0"/>
              <a:t>1099s – filed with IRS (go to https://fire.irs.gov/) </a:t>
            </a:r>
          </a:p>
          <a:p>
            <a:pPr eaLnBrk="1" hangingPunct="1"/>
            <a:r>
              <a:rPr lang="en-US" dirty="0" smtClean="0"/>
              <a:t>Electronic submissions due </a:t>
            </a:r>
            <a:r>
              <a:rPr lang="en-US" dirty="0" smtClean="0"/>
              <a:t>03/31/10</a:t>
            </a:r>
            <a:endParaRPr lang="en-US" dirty="0" smtClean="0"/>
          </a:p>
          <a:p>
            <a:pPr eaLnBrk="1" hangingPunct="1">
              <a:buFontTx/>
              <a:buNone/>
            </a:pPr>
            <a:endParaRPr lang="en-US" dirty="0" smtClean="0"/>
          </a:p>
          <a:p>
            <a:pPr eaLnBrk="1" hangingPunct="1">
              <a:buFontTx/>
              <a:buNone/>
            </a:pPr>
            <a:endParaRPr lang="en-US" dirty="0" smtClean="0"/>
          </a:p>
        </p:txBody>
      </p:sp>
      <p:sp>
        <p:nvSpPr>
          <p:cNvPr id="35842" name="Rectangle 2"/>
          <p:cNvSpPr>
            <a:spLocks noGrp="1" noChangeArrowheads="1"/>
          </p:cNvSpPr>
          <p:nvPr>
            <p:ph type="title" idx="4294967295"/>
          </p:nvPr>
        </p:nvSpPr>
        <p:spPr>
          <a:xfrm>
            <a:off x="1524000" y="762000"/>
            <a:ext cx="7620000" cy="838200"/>
          </a:xfrm>
        </p:spPr>
        <p:txBody>
          <a:bodyPr/>
          <a:lstStyle/>
          <a:p>
            <a:pPr eaLnBrk="1" hangingPunct="1"/>
            <a:r>
              <a:rPr lang="en-US" smtClean="0"/>
              <a:t>Electronic Reporting (cont.)</a:t>
            </a:r>
          </a:p>
        </p:txBody>
      </p:sp>
    </p:spTree>
  </p:cSld>
  <p:clrMapOvr>
    <a:masterClrMapping/>
  </p:clrMapOvr>
  <p:transition>
    <p:zoom dir="in"/>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p:txBody>
          <a:bodyPr/>
          <a:lstStyle/>
          <a:p>
            <a:pPr algn="ctr" eaLnBrk="1" hangingPunct="1">
              <a:buFontTx/>
              <a:buNone/>
            </a:pPr>
            <a:endParaRPr lang="en-US" sz="4400" smtClean="0"/>
          </a:p>
          <a:p>
            <a:pPr algn="ctr" eaLnBrk="1" hangingPunct="1">
              <a:buFontTx/>
              <a:buNone/>
            </a:pPr>
            <a:r>
              <a:rPr lang="en-US" sz="4400" smtClean="0"/>
              <a:t>Closing Modules</a:t>
            </a:r>
            <a:endParaRPr lang="en-US" smtClean="0"/>
          </a:p>
          <a:p>
            <a:pPr eaLnBrk="1" hangingPunct="1">
              <a:buFontTx/>
              <a:buNone/>
            </a:pPr>
            <a:endParaRPr lang="en-US" smtClean="0"/>
          </a:p>
        </p:txBody>
      </p:sp>
    </p:spTree>
  </p:cSld>
  <p:clrMapOvr>
    <a:masterClrMapping/>
  </p:clrMapOvr>
  <p:transition>
    <p:zoom dir="in"/>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a:noFill/>
        </p:spPr>
        <p:txBody>
          <a:bodyPr/>
          <a:lstStyle/>
          <a:p>
            <a:pPr eaLnBrk="1" hangingPunct="1"/>
            <a:r>
              <a:rPr lang="en-US" smtClean="0"/>
              <a:t>Order of Closing	</a:t>
            </a:r>
          </a:p>
        </p:txBody>
      </p:sp>
      <p:graphicFrame>
        <p:nvGraphicFramePr>
          <p:cNvPr id="362547" name="Group 51"/>
          <p:cNvGraphicFramePr>
            <a:graphicFrameLocks noGrp="1"/>
          </p:cNvGraphicFramePr>
          <p:nvPr>
            <p:ph type="tbl" idx="1"/>
          </p:nvPr>
        </p:nvGraphicFramePr>
        <p:xfrm>
          <a:off x="762000" y="1676397"/>
          <a:ext cx="7696200" cy="4107968"/>
        </p:xfrm>
        <a:graphic>
          <a:graphicData uri="http://schemas.openxmlformats.org/drawingml/2006/table">
            <a:tbl>
              <a:tblPr>
                <a:tableStyleId>{BDBED569-4797-4DF1-A0F4-6AAB3CD982D8}</a:tableStyleId>
              </a:tblPr>
              <a:tblGrid>
                <a:gridCol w="3848100"/>
                <a:gridCol w="3848100"/>
              </a:tblGrid>
              <a:tr h="4456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1. System Wide Backup</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9. </a:t>
                      </a:r>
                      <a:r>
                        <a:rPr kumimoji="0" lang="en-US" sz="2400" u="none" strike="noStrike" cap="none" normalizeH="0" baseline="0" dirty="0" err="1" smtClean="0">
                          <a:ln>
                            <a:noFill/>
                          </a:ln>
                          <a:effectLst/>
                        </a:rPr>
                        <a:t>TimeCard</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r>
              <a:tr h="4456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2. Bill of Materials</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10. Electronic Reporting</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r>
              <a:tr h="4456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smtClean="0">
                          <a:ln>
                            <a:noFill/>
                          </a:ln>
                          <a:effectLst/>
                        </a:rPr>
                        <a:t>3. Work Order</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Unicode MS" pitchFamily="34" charset="-128"/>
                        </a:rPr>
                        <a:t>11.  Payroll</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r>
              <a:tr h="4456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smtClean="0">
                          <a:ln>
                            <a:noFill/>
                          </a:ln>
                          <a:effectLst/>
                        </a:rPr>
                        <a:t>4. Bar Code</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400" u="none" strike="noStrike" cap="none" normalizeH="0" baseline="0" dirty="0" smtClean="0">
                          <a:ln>
                            <a:noFill/>
                          </a:ln>
                          <a:effectLst/>
                        </a:rPr>
                        <a:t>12. Accounts Receivable</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r>
              <a:tr h="4456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5. Purchase Order</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400" u="none" strike="noStrike" cap="none" normalizeH="0" baseline="0" dirty="0" smtClean="0">
                          <a:ln>
                            <a:noFill/>
                          </a:ln>
                          <a:effectLst/>
                        </a:rPr>
                        <a:t>13. Accounts Payable</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r>
              <a:tr h="4456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6. Sales Order</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400" u="none" strike="noStrike" cap="none" normalizeH="0" baseline="0" dirty="0" smtClean="0">
                          <a:ln>
                            <a:noFill/>
                          </a:ln>
                          <a:effectLst/>
                        </a:rPr>
                        <a:t>14. Job Cost</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r>
              <a:tr h="6823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u="none" strike="noStrike" cap="none" normalizeH="0" baseline="0" dirty="0" smtClean="0">
                          <a:ln>
                            <a:noFill/>
                          </a:ln>
                          <a:effectLst/>
                        </a:rPr>
                        <a:t>7. Inventory Management</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400" u="none" strike="noStrike" cap="none" normalizeH="0" baseline="0" dirty="0" smtClean="0">
                          <a:ln>
                            <a:noFill/>
                          </a:ln>
                          <a:effectLst/>
                        </a:rPr>
                        <a:t>15. General Ledger</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r>
              <a:tr h="68238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400" u="none" strike="noStrike" cap="none" normalizeH="0" baseline="0" dirty="0" smtClean="0">
                          <a:ln>
                            <a:noFill/>
                          </a:ln>
                          <a:effectLst/>
                        </a:rPr>
                        <a:t>8. MRP</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Unicode MS" pitchFamily="34" charset="-128"/>
                        </a:rPr>
                        <a:t>Finished!!</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tc>
              </a:tr>
            </a:tbl>
          </a:graphicData>
        </a:graphic>
      </p:graphicFrame>
    </p:spTree>
  </p:cSld>
  <p:clrMapOvr>
    <a:masterClrMapping/>
  </p:clrMapOvr>
  <p:transition>
    <p:zoom dir="in"/>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lstStyle/>
          <a:p>
            <a:pPr eaLnBrk="1" hangingPunct="1">
              <a:lnSpc>
                <a:spcPct val="90000"/>
              </a:lnSpc>
            </a:pPr>
            <a:r>
              <a:rPr lang="en-US" sz="2800" dirty="0" smtClean="0"/>
              <a:t>Copy Company (4.x)</a:t>
            </a:r>
          </a:p>
          <a:p>
            <a:pPr eaLnBrk="1" hangingPunct="1">
              <a:lnSpc>
                <a:spcPct val="90000"/>
              </a:lnSpc>
            </a:pPr>
            <a:r>
              <a:rPr lang="en-US" sz="2800" dirty="0" smtClean="0"/>
              <a:t>Print reports and tie totals as needed for sales, cost, sales taxes, general ledger balances, etc.</a:t>
            </a:r>
          </a:p>
          <a:p>
            <a:pPr eaLnBrk="1" hangingPunct="1">
              <a:lnSpc>
                <a:spcPct val="90000"/>
              </a:lnSpc>
            </a:pPr>
            <a:r>
              <a:rPr lang="en-US" sz="2800" dirty="0" smtClean="0"/>
              <a:t>Check your settings in AR Setup and AR Options</a:t>
            </a:r>
          </a:p>
          <a:p>
            <a:pPr eaLnBrk="1" hangingPunct="1">
              <a:lnSpc>
                <a:spcPct val="90000"/>
              </a:lnSpc>
            </a:pPr>
            <a:r>
              <a:rPr lang="en-US" sz="2800" dirty="0" smtClean="0"/>
              <a:t>Copy Company (4.x) after changes and also backup</a:t>
            </a:r>
          </a:p>
        </p:txBody>
      </p:sp>
      <p:sp>
        <p:nvSpPr>
          <p:cNvPr id="38914" name="Rectangle 2"/>
          <p:cNvSpPr>
            <a:spLocks noGrp="1" noChangeArrowheads="1"/>
          </p:cNvSpPr>
          <p:nvPr>
            <p:ph type="title" idx="4294967295"/>
          </p:nvPr>
        </p:nvSpPr>
        <p:spPr>
          <a:xfrm>
            <a:off x="1524000" y="762000"/>
            <a:ext cx="7620000" cy="838200"/>
          </a:xfrm>
        </p:spPr>
        <p:txBody>
          <a:bodyPr/>
          <a:lstStyle/>
          <a:p>
            <a:pPr eaLnBrk="1" hangingPunct="1"/>
            <a:r>
              <a:rPr lang="en-US" smtClean="0"/>
              <a:t>AR – Year End Processing</a:t>
            </a:r>
          </a:p>
        </p:txBody>
      </p:sp>
    </p:spTree>
  </p:cSld>
  <p:clrMapOvr>
    <a:masterClrMapping/>
  </p:clrMapOvr>
  <p:transition>
    <p:zoom dir="in"/>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eaLnBrk="1" hangingPunct="1">
              <a:lnSpc>
                <a:spcPct val="90000"/>
              </a:lnSpc>
            </a:pPr>
            <a:r>
              <a:rPr lang="en-US" sz="2300" smtClean="0"/>
              <a:t>Tasks performed:</a:t>
            </a:r>
          </a:p>
          <a:p>
            <a:pPr lvl="1" eaLnBrk="1" hangingPunct="1">
              <a:lnSpc>
                <a:spcPct val="90000"/>
              </a:lnSpc>
            </a:pPr>
            <a:r>
              <a:rPr lang="en-US" sz="2300" smtClean="0"/>
              <a:t>Retains temporary customers if selected</a:t>
            </a:r>
          </a:p>
          <a:p>
            <a:pPr lvl="1" eaLnBrk="1" hangingPunct="1">
              <a:lnSpc>
                <a:spcPct val="90000"/>
              </a:lnSpc>
            </a:pPr>
            <a:r>
              <a:rPr lang="en-US" sz="2300" smtClean="0"/>
              <a:t>Paid invoices are retained according to setting in Accounts Receivable Options</a:t>
            </a:r>
          </a:p>
          <a:p>
            <a:pPr lvl="1" eaLnBrk="1" hangingPunct="1">
              <a:lnSpc>
                <a:spcPct val="90000"/>
              </a:lnSpc>
            </a:pPr>
            <a:r>
              <a:rPr lang="en-US" sz="2300" smtClean="0"/>
              <a:t>Period-to-date and Year-to-date total accumulated in the Customer master file are set to zero.  Year-to-date information is moved to the previous year</a:t>
            </a:r>
          </a:p>
          <a:p>
            <a:pPr lvl="1" eaLnBrk="1" hangingPunct="1">
              <a:lnSpc>
                <a:spcPct val="90000"/>
              </a:lnSpc>
            </a:pPr>
            <a:r>
              <a:rPr lang="en-US" sz="2300" smtClean="0"/>
              <a:t>Any future period postings are moved to current period-to-date field</a:t>
            </a:r>
          </a:p>
          <a:p>
            <a:pPr eaLnBrk="1" hangingPunct="1"/>
            <a:endParaRPr lang="en-US" sz="2800" smtClean="0"/>
          </a:p>
        </p:txBody>
      </p:sp>
      <p:sp>
        <p:nvSpPr>
          <p:cNvPr id="39938" name="Rectangle 2"/>
          <p:cNvSpPr>
            <a:spLocks noGrp="1" noChangeArrowheads="1"/>
          </p:cNvSpPr>
          <p:nvPr>
            <p:ph type="title" idx="4294967295"/>
          </p:nvPr>
        </p:nvSpPr>
        <p:spPr>
          <a:xfrm>
            <a:off x="1524000" y="762000"/>
            <a:ext cx="7620000" cy="838200"/>
          </a:xfrm>
        </p:spPr>
        <p:txBody>
          <a:bodyPr/>
          <a:lstStyle/>
          <a:p>
            <a:pPr eaLnBrk="1" hangingPunct="1"/>
            <a:r>
              <a:rPr lang="en-US" sz="3900" smtClean="0"/>
              <a:t>AR – Year End Processing (cont.)</a:t>
            </a:r>
          </a:p>
        </p:txBody>
      </p:sp>
    </p:spTree>
  </p:cSld>
  <p:clrMapOvr>
    <a:masterClrMapping/>
  </p:clrMapOvr>
  <p:transition>
    <p:zoom dir="in"/>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lstStyle/>
          <a:p>
            <a:pPr lvl="1" eaLnBrk="1" hangingPunct="1">
              <a:lnSpc>
                <a:spcPct val="90000"/>
              </a:lnSpc>
            </a:pPr>
            <a:r>
              <a:rPr lang="en-US" sz="2700" dirty="0" smtClean="0"/>
              <a:t>Remove Zero balance Invoices</a:t>
            </a:r>
          </a:p>
          <a:p>
            <a:pPr lvl="1" eaLnBrk="1" hangingPunct="1">
              <a:lnSpc>
                <a:spcPct val="90000"/>
              </a:lnSpc>
            </a:pPr>
            <a:r>
              <a:rPr lang="en-US" sz="2700" dirty="0" smtClean="0"/>
              <a:t>Remove Temporary </a:t>
            </a:r>
            <a:r>
              <a:rPr lang="en-US" sz="2700" dirty="0" smtClean="0"/>
              <a:t>Customers</a:t>
            </a:r>
            <a:endParaRPr lang="en-US" sz="2700" dirty="0" smtClean="0"/>
          </a:p>
          <a:p>
            <a:pPr lvl="1" eaLnBrk="1" hangingPunct="1">
              <a:lnSpc>
                <a:spcPct val="90000"/>
              </a:lnSpc>
            </a:pPr>
            <a:r>
              <a:rPr lang="en-US" sz="2700" dirty="0" smtClean="0"/>
              <a:t>Purge A/R history (multi-option)</a:t>
            </a:r>
          </a:p>
          <a:p>
            <a:pPr lvl="1" eaLnBrk="1" hangingPunct="1">
              <a:lnSpc>
                <a:spcPct val="90000"/>
              </a:lnSpc>
            </a:pPr>
            <a:r>
              <a:rPr lang="en-US" sz="2700" dirty="0" smtClean="0"/>
              <a:t>Recalculate Customer High Balances</a:t>
            </a:r>
          </a:p>
          <a:p>
            <a:pPr lvl="1" eaLnBrk="1" hangingPunct="1">
              <a:lnSpc>
                <a:spcPct val="90000"/>
              </a:lnSpc>
            </a:pPr>
            <a:r>
              <a:rPr lang="en-US" sz="2700" dirty="0" smtClean="0"/>
              <a:t>Salesperson commission purge (moved)</a:t>
            </a:r>
          </a:p>
          <a:p>
            <a:pPr lvl="1" eaLnBrk="1" hangingPunct="1">
              <a:lnSpc>
                <a:spcPct val="90000"/>
              </a:lnSpc>
            </a:pPr>
            <a:r>
              <a:rPr lang="en-US" sz="2700" dirty="0" smtClean="0"/>
              <a:t>Purge Sales Tax History </a:t>
            </a:r>
            <a:r>
              <a:rPr lang="en-US" sz="2700" dirty="0" smtClean="0"/>
              <a:t>File</a:t>
            </a:r>
          </a:p>
          <a:p>
            <a:pPr lvl="1" eaLnBrk="1" hangingPunct="1">
              <a:lnSpc>
                <a:spcPct val="90000"/>
              </a:lnSpc>
            </a:pPr>
            <a:r>
              <a:rPr lang="en-US" sz="2700" dirty="0" smtClean="0"/>
              <a:t>Global customer field changes</a:t>
            </a:r>
          </a:p>
          <a:p>
            <a:pPr lvl="1" eaLnBrk="1" hangingPunct="1">
              <a:lnSpc>
                <a:spcPct val="90000"/>
              </a:lnSpc>
            </a:pPr>
            <a:r>
              <a:rPr lang="en-US" sz="2700" dirty="0" smtClean="0"/>
              <a:t>Delete and Change customers.</a:t>
            </a:r>
            <a:endParaRPr lang="en-US" sz="2700" dirty="0" smtClean="0"/>
          </a:p>
          <a:p>
            <a:pPr eaLnBrk="1" hangingPunct="1">
              <a:lnSpc>
                <a:spcPct val="90000"/>
              </a:lnSpc>
            </a:pPr>
            <a:endParaRPr lang="en-US" dirty="0" smtClean="0"/>
          </a:p>
        </p:txBody>
      </p:sp>
      <p:sp>
        <p:nvSpPr>
          <p:cNvPr id="40962" name="Rectangle 2"/>
          <p:cNvSpPr>
            <a:spLocks noGrp="1" noChangeArrowheads="1"/>
          </p:cNvSpPr>
          <p:nvPr>
            <p:ph type="title" idx="4294967295"/>
          </p:nvPr>
        </p:nvSpPr>
        <p:spPr>
          <a:xfrm>
            <a:off x="1524000" y="762000"/>
            <a:ext cx="7620000" cy="838200"/>
          </a:xfrm>
        </p:spPr>
        <p:txBody>
          <a:bodyPr/>
          <a:lstStyle/>
          <a:p>
            <a:pPr eaLnBrk="1" hangingPunct="1"/>
            <a:r>
              <a:rPr lang="en-US" sz="3900" dirty="0" smtClean="0"/>
              <a:t>AR Utilities-previously on P/E menu</a:t>
            </a:r>
          </a:p>
        </p:txBody>
      </p:sp>
    </p:spTree>
  </p:cSld>
  <p:clrMapOvr>
    <a:masterClrMapping/>
  </p:clrMapOvr>
  <p:transition>
    <p:zoom dir="in"/>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idx="1"/>
          </p:nvPr>
        </p:nvSpPr>
        <p:spPr/>
        <p:txBody>
          <a:bodyPr/>
          <a:lstStyle/>
          <a:p>
            <a:pPr algn="ctr" eaLnBrk="1" hangingPunct="1">
              <a:buFontTx/>
              <a:buNone/>
            </a:pPr>
            <a:endParaRPr lang="en-US" smtClean="0"/>
          </a:p>
          <a:p>
            <a:pPr algn="ctr" eaLnBrk="1" hangingPunct="1">
              <a:buFontTx/>
              <a:buNone/>
            </a:pPr>
            <a:endParaRPr lang="en-US" smtClean="0"/>
          </a:p>
          <a:p>
            <a:pPr algn="ctr" eaLnBrk="1" hangingPunct="1">
              <a:buFontTx/>
              <a:buNone/>
            </a:pPr>
            <a:r>
              <a:rPr lang="en-US" smtClean="0"/>
              <a:t>Questions?  Comments?</a:t>
            </a:r>
          </a:p>
          <a:p>
            <a:pPr eaLnBrk="1" hangingPunct="1"/>
            <a:endParaRPr lang="en-US" smtClean="0"/>
          </a:p>
        </p:txBody>
      </p:sp>
      <p:sp>
        <p:nvSpPr>
          <p:cNvPr id="41986" name="Rectangle 2"/>
          <p:cNvSpPr>
            <a:spLocks noGrp="1" noChangeArrowheads="1"/>
          </p:cNvSpPr>
          <p:nvPr>
            <p:ph type="title" idx="4294967295"/>
          </p:nvPr>
        </p:nvSpPr>
        <p:spPr>
          <a:xfrm>
            <a:off x="1524000" y="762000"/>
            <a:ext cx="7620000" cy="838200"/>
          </a:xfrm>
        </p:spPr>
        <p:txBody>
          <a:bodyPr/>
          <a:lstStyle/>
          <a:p>
            <a:pPr eaLnBrk="1" hangingPunct="1"/>
            <a:r>
              <a:rPr lang="en-US" smtClean="0"/>
              <a:t>Accounts Receivable</a:t>
            </a:r>
          </a:p>
        </p:txBody>
      </p:sp>
    </p:spTree>
  </p:cSld>
  <p:clrMapOvr>
    <a:masterClrMapping/>
  </p:clrMapOvr>
  <p:transition>
    <p:zoom dir="in"/>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p:txBody>
          <a:bodyPr/>
          <a:lstStyle/>
          <a:p>
            <a:pPr eaLnBrk="1" hangingPunct="1"/>
            <a:r>
              <a:rPr lang="en-US" sz="2800" dirty="0" smtClean="0"/>
              <a:t>Copy Company (4.x)</a:t>
            </a:r>
          </a:p>
          <a:p>
            <a:pPr eaLnBrk="1" hangingPunct="1"/>
            <a:r>
              <a:rPr lang="en-US" sz="2800" dirty="0" smtClean="0"/>
              <a:t>Print reports and tie totals as needed for journal entries, financial statements, etc.</a:t>
            </a:r>
          </a:p>
          <a:p>
            <a:pPr eaLnBrk="1" hangingPunct="1"/>
            <a:r>
              <a:rPr lang="en-US" sz="2800" dirty="0" smtClean="0"/>
              <a:t>Check your settings in ‘General Ledger’ ‘Setup’ ‘General Ledger Options’</a:t>
            </a:r>
          </a:p>
          <a:p>
            <a:pPr eaLnBrk="1" hangingPunct="1"/>
            <a:r>
              <a:rPr lang="en-US" sz="2800" dirty="0" smtClean="0"/>
              <a:t>Copy Company (4.x) again after changes and also backup</a:t>
            </a:r>
          </a:p>
        </p:txBody>
      </p:sp>
      <p:sp>
        <p:nvSpPr>
          <p:cNvPr id="43010" name="Rectangle 2"/>
          <p:cNvSpPr>
            <a:spLocks noGrp="1" noChangeArrowheads="1"/>
          </p:cNvSpPr>
          <p:nvPr>
            <p:ph type="title" idx="4294967295"/>
          </p:nvPr>
        </p:nvSpPr>
        <p:spPr>
          <a:xfrm>
            <a:off x="1524000" y="762000"/>
            <a:ext cx="7620000" cy="838200"/>
          </a:xfrm>
        </p:spPr>
        <p:txBody>
          <a:bodyPr/>
          <a:lstStyle/>
          <a:p>
            <a:pPr eaLnBrk="1" hangingPunct="1"/>
            <a:r>
              <a:rPr lang="en-US" dirty="0" smtClean="0"/>
              <a:t>GL Year End Processing</a:t>
            </a:r>
          </a:p>
        </p:txBody>
      </p:sp>
    </p:spTree>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eaLnBrk="1" hangingPunct="1">
              <a:lnSpc>
                <a:spcPct val="80000"/>
              </a:lnSpc>
            </a:pPr>
            <a:r>
              <a:rPr lang="en-US" sz="1800" dirty="0" smtClean="0"/>
              <a:t>Copy company replaces SVDATA</a:t>
            </a:r>
          </a:p>
          <a:p>
            <a:pPr eaLnBrk="1" hangingPunct="1">
              <a:lnSpc>
                <a:spcPct val="80000"/>
              </a:lnSpc>
            </a:pPr>
            <a:r>
              <a:rPr lang="en-US" sz="1800" dirty="0" smtClean="0"/>
              <a:t>Instructions found in Help</a:t>
            </a:r>
          </a:p>
          <a:p>
            <a:pPr lvl="1" eaLnBrk="1" hangingPunct="1">
              <a:lnSpc>
                <a:spcPct val="80000"/>
              </a:lnSpc>
            </a:pPr>
            <a:r>
              <a:rPr lang="en-US" sz="1600" dirty="0" smtClean="0"/>
              <a:t>Select LM Main, Company Maintenance</a:t>
            </a:r>
          </a:p>
          <a:p>
            <a:pPr lvl="1" eaLnBrk="1" hangingPunct="1">
              <a:lnSpc>
                <a:spcPct val="80000"/>
              </a:lnSpc>
            </a:pPr>
            <a:r>
              <a:rPr lang="en-US" sz="1600" dirty="0" smtClean="0"/>
              <a:t>In the Company Maintenance window, enter a company code and company name (i.e.: F09 (company code), ABC Distributing 2009 backup (company name))</a:t>
            </a:r>
          </a:p>
          <a:p>
            <a:pPr lvl="1" eaLnBrk="1" hangingPunct="1">
              <a:lnSpc>
                <a:spcPct val="80000"/>
              </a:lnSpc>
            </a:pPr>
            <a:r>
              <a:rPr lang="en-US" sz="1600" dirty="0" smtClean="0"/>
              <a:t>Click Copy</a:t>
            </a:r>
          </a:p>
          <a:p>
            <a:pPr lvl="1" eaLnBrk="1" hangingPunct="1">
              <a:lnSpc>
                <a:spcPct val="80000"/>
              </a:lnSpc>
            </a:pPr>
            <a:r>
              <a:rPr lang="en-US" sz="1600" dirty="0" smtClean="0"/>
              <a:t>In the Copy Data window, at the Source Company field, enter the company you are copying FROM</a:t>
            </a:r>
          </a:p>
          <a:p>
            <a:pPr lvl="1" eaLnBrk="1" hangingPunct="1">
              <a:lnSpc>
                <a:spcPct val="80000"/>
              </a:lnSpc>
            </a:pPr>
            <a:r>
              <a:rPr lang="en-US" sz="1600" dirty="0" smtClean="0"/>
              <a:t>Select the Data Check Box corresponding to each module that you want to copy data from</a:t>
            </a:r>
          </a:p>
          <a:p>
            <a:pPr lvl="1" eaLnBrk="1" hangingPunct="1">
              <a:lnSpc>
                <a:spcPct val="80000"/>
              </a:lnSpc>
            </a:pPr>
            <a:r>
              <a:rPr lang="en-US" sz="1600" dirty="0" smtClean="0"/>
              <a:t>Select the Forms Check Box corresponding to each module that you want to copy forms from</a:t>
            </a:r>
          </a:p>
          <a:p>
            <a:pPr lvl="1" eaLnBrk="1" hangingPunct="1">
              <a:lnSpc>
                <a:spcPct val="80000"/>
              </a:lnSpc>
            </a:pPr>
            <a:r>
              <a:rPr lang="en-US" sz="1600" dirty="0" smtClean="0"/>
              <a:t>Click proceed</a:t>
            </a:r>
          </a:p>
          <a:p>
            <a:pPr lvl="1" eaLnBrk="1" hangingPunct="1">
              <a:lnSpc>
                <a:spcPct val="80000"/>
              </a:lnSpc>
            </a:pPr>
            <a:endParaRPr lang="en-US" sz="1600" dirty="0" smtClean="0"/>
          </a:p>
        </p:txBody>
      </p:sp>
      <p:sp>
        <p:nvSpPr>
          <p:cNvPr id="7170" name="Rectangle 2"/>
          <p:cNvSpPr>
            <a:spLocks noGrp="1" noChangeArrowheads="1"/>
          </p:cNvSpPr>
          <p:nvPr>
            <p:ph type="title" idx="4294967295"/>
          </p:nvPr>
        </p:nvSpPr>
        <p:spPr>
          <a:xfrm>
            <a:off x="1524000" y="762000"/>
            <a:ext cx="7620000" cy="838200"/>
          </a:xfrm>
        </p:spPr>
        <p:txBody>
          <a:bodyPr/>
          <a:lstStyle/>
          <a:p>
            <a:pPr eaLnBrk="1" hangingPunct="1"/>
            <a:r>
              <a:rPr lang="en-US" dirty="0" smtClean="0"/>
              <a:t>Archiving for 4.x </a:t>
            </a:r>
          </a:p>
        </p:txBody>
      </p:sp>
    </p:spTree>
  </p:cSld>
  <p:clrMapOvr>
    <a:masterClrMapping/>
  </p:clrMapOvr>
  <p:transition>
    <p:zoom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838200" y="1828800"/>
            <a:ext cx="7620000" cy="4038600"/>
          </a:xfrm>
        </p:spPr>
        <p:txBody>
          <a:bodyPr/>
          <a:lstStyle/>
          <a:p>
            <a:pPr eaLnBrk="1" hangingPunct="1">
              <a:lnSpc>
                <a:spcPct val="80000"/>
              </a:lnSpc>
            </a:pPr>
            <a:r>
              <a:rPr lang="en-US" sz="2800" dirty="0" smtClean="0"/>
              <a:t>Purge General Ledger </a:t>
            </a:r>
            <a:r>
              <a:rPr lang="en-US" sz="2800" dirty="0" smtClean="0"/>
              <a:t>History</a:t>
            </a:r>
          </a:p>
          <a:p>
            <a:pPr eaLnBrk="1" hangingPunct="1">
              <a:lnSpc>
                <a:spcPct val="80000"/>
              </a:lnSpc>
            </a:pPr>
            <a:r>
              <a:rPr lang="en-US" sz="2800" dirty="0" smtClean="0"/>
              <a:t>General Ledger Exchange</a:t>
            </a:r>
            <a:endParaRPr lang="en-US" sz="2800" dirty="0" smtClean="0"/>
          </a:p>
          <a:p>
            <a:pPr eaLnBrk="1" hangingPunct="1">
              <a:lnSpc>
                <a:spcPct val="80000"/>
              </a:lnSpc>
            </a:pPr>
            <a:r>
              <a:rPr lang="en-US" sz="2800" dirty="0" smtClean="0"/>
              <a:t>No separation of summary and detail postings any </a:t>
            </a:r>
            <a:r>
              <a:rPr lang="en-US" sz="2800" dirty="0" smtClean="0"/>
              <a:t>longer</a:t>
            </a:r>
          </a:p>
          <a:p>
            <a:pPr eaLnBrk="1" hangingPunct="1">
              <a:lnSpc>
                <a:spcPct val="80000"/>
              </a:lnSpc>
            </a:pPr>
            <a:r>
              <a:rPr lang="en-US" sz="2800" dirty="0" smtClean="0"/>
              <a:t>Delete and change accounts</a:t>
            </a:r>
          </a:p>
          <a:p>
            <a:pPr eaLnBrk="1" hangingPunct="1">
              <a:lnSpc>
                <a:spcPct val="80000"/>
              </a:lnSpc>
            </a:pPr>
            <a:r>
              <a:rPr lang="en-US" sz="2800" dirty="0" smtClean="0"/>
              <a:t>Generate accounts</a:t>
            </a:r>
            <a:endParaRPr lang="en-US" sz="2800" dirty="0" smtClean="0"/>
          </a:p>
          <a:p>
            <a:pPr eaLnBrk="1" hangingPunct="1">
              <a:lnSpc>
                <a:spcPct val="80000"/>
              </a:lnSpc>
            </a:pPr>
            <a:r>
              <a:rPr lang="en-US" sz="2800" dirty="0" smtClean="0"/>
              <a:t>4.x info:</a:t>
            </a:r>
          </a:p>
          <a:p>
            <a:pPr lvl="1" eaLnBrk="1" hangingPunct="1">
              <a:lnSpc>
                <a:spcPct val="80000"/>
              </a:lnSpc>
            </a:pPr>
            <a:r>
              <a:rPr lang="en-US" sz="2400" dirty="0" smtClean="0"/>
              <a:t>YE in 4.x prevents posting in prior period, resets journals and registers, and purges data based on your settings for retaining history.</a:t>
            </a:r>
          </a:p>
          <a:p>
            <a:pPr eaLnBrk="1" hangingPunct="1">
              <a:lnSpc>
                <a:spcPct val="80000"/>
              </a:lnSpc>
            </a:pPr>
            <a:endParaRPr lang="en-US" sz="2400" dirty="0" smtClean="0"/>
          </a:p>
          <a:p>
            <a:pPr eaLnBrk="1" hangingPunct="1"/>
            <a:endParaRPr lang="en-US" dirty="0" smtClean="0"/>
          </a:p>
        </p:txBody>
      </p:sp>
      <p:sp>
        <p:nvSpPr>
          <p:cNvPr id="44034" name="Rectangle 2"/>
          <p:cNvSpPr>
            <a:spLocks noGrp="1" noChangeArrowheads="1"/>
          </p:cNvSpPr>
          <p:nvPr>
            <p:ph type="title" idx="4294967295"/>
          </p:nvPr>
        </p:nvSpPr>
        <p:spPr>
          <a:xfrm>
            <a:off x="1524000" y="762000"/>
            <a:ext cx="7620000" cy="838200"/>
          </a:xfrm>
        </p:spPr>
        <p:txBody>
          <a:bodyPr/>
          <a:lstStyle/>
          <a:p>
            <a:pPr eaLnBrk="1" hangingPunct="1"/>
            <a:r>
              <a:rPr lang="en-US" sz="3800" dirty="0" smtClean="0"/>
              <a:t>GL Utilities-previously on P/E menu</a:t>
            </a:r>
          </a:p>
        </p:txBody>
      </p:sp>
    </p:spTree>
  </p:cSld>
  <p:clrMapOvr>
    <a:masterClrMapping/>
  </p:clrMapOvr>
  <p:transition>
    <p:zoom dir="in"/>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p:txBody>
          <a:bodyPr/>
          <a:lstStyle/>
          <a:p>
            <a:pPr algn="ctr" eaLnBrk="1" hangingPunct="1">
              <a:buFontTx/>
              <a:buNone/>
            </a:pPr>
            <a:endParaRPr lang="en-US" smtClean="0"/>
          </a:p>
          <a:p>
            <a:pPr algn="ctr" eaLnBrk="1" hangingPunct="1">
              <a:buFontTx/>
              <a:buNone/>
            </a:pPr>
            <a:endParaRPr lang="en-US" smtClean="0"/>
          </a:p>
          <a:p>
            <a:pPr algn="ctr" eaLnBrk="1" hangingPunct="1">
              <a:buFontTx/>
              <a:buNone/>
            </a:pPr>
            <a:r>
              <a:rPr lang="en-US" smtClean="0"/>
              <a:t>Questions?  Comments?</a:t>
            </a:r>
          </a:p>
          <a:p>
            <a:pPr eaLnBrk="1" hangingPunct="1"/>
            <a:endParaRPr lang="en-US" smtClean="0"/>
          </a:p>
        </p:txBody>
      </p:sp>
      <p:sp>
        <p:nvSpPr>
          <p:cNvPr id="45058" name="Rectangle 2"/>
          <p:cNvSpPr>
            <a:spLocks noGrp="1" noChangeArrowheads="1"/>
          </p:cNvSpPr>
          <p:nvPr>
            <p:ph type="title" idx="4294967295"/>
          </p:nvPr>
        </p:nvSpPr>
        <p:spPr>
          <a:xfrm>
            <a:off x="1524000" y="762000"/>
            <a:ext cx="7620000" cy="838200"/>
          </a:xfrm>
        </p:spPr>
        <p:txBody>
          <a:bodyPr/>
          <a:lstStyle/>
          <a:p>
            <a:pPr eaLnBrk="1" hangingPunct="1"/>
            <a:r>
              <a:rPr lang="en-US" smtClean="0"/>
              <a:t>General Ledger</a:t>
            </a:r>
          </a:p>
        </p:txBody>
      </p:sp>
    </p:spTree>
  </p:cSld>
  <p:clrMapOvr>
    <a:masterClrMapping/>
  </p:clrMapOvr>
  <p:transition>
    <p:zoom dir="in"/>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p:txBody>
          <a:bodyPr/>
          <a:lstStyle/>
          <a:p>
            <a:pPr algn="ctr" eaLnBrk="1" hangingPunct="1">
              <a:buFontTx/>
              <a:buNone/>
            </a:pPr>
            <a:endParaRPr lang="en-US" sz="4400" smtClean="0"/>
          </a:p>
          <a:p>
            <a:pPr algn="ctr" eaLnBrk="1" hangingPunct="1">
              <a:buFontTx/>
              <a:buNone/>
            </a:pPr>
            <a:r>
              <a:rPr lang="en-US" sz="4400" smtClean="0"/>
              <a:t>Miscellaneous</a:t>
            </a:r>
          </a:p>
        </p:txBody>
      </p:sp>
    </p:spTree>
  </p:cSld>
  <p:clrMapOvr>
    <a:masterClrMapping/>
  </p:clrMapOvr>
  <p:transition>
    <p:zoom dir="in"/>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838200" y="1752600"/>
            <a:ext cx="7620000" cy="3962400"/>
          </a:xfrm>
        </p:spPr>
        <p:txBody>
          <a:bodyPr/>
          <a:lstStyle/>
          <a:p>
            <a:pPr eaLnBrk="1" hangingPunct="1">
              <a:lnSpc>
                <a:spcPct val="90000"/>
              </a:lnSpc>
            </a:pPr>
            <a:r>
              <a:rPr lang="en-US" sz="2800" dirty="0" smtClean="0"/>
              <a:t>Forms website – </a:t>
            </a:r>
            <a:r>
              <a:rPr lang="en-US" sz="2800" dirty="0" smtClean="0">
                <a:hlinkClick r:id="rId3"/>
              </a:rPr>
              <a:t>https://sage.checks-and-forms.com</a:t>
            </a:r>
            <a:r>
              <a:rPr lang="en-US" sz="2800" dirty="0" smtClean="0"/>
              <a:t> or call 877-246-2378</a:t>
            </a:r>
          </a:p>
          <a:p>
            <a:pPr eaLnBrk="1" hangingPunct="1">
              <a:lnSpc>
                <a:spcPct val="90000"/>
              </a:lnSpc>
            </a:pPr>
            <a:r>
              <a:rPr lang="en-US" sz="2800" dirty="0" smtClean="0"/>
              <a:t>Use your login into http://www.sagesoftwareonline.com/eServices/Main/frmLogin.aspx to access Support</a:t>
            </a:r>
          </a:p>
          <a:p>
            <a:pPr lvl="1" eaLnBrk="1" hangingPunct="1">
              <a:lnSpc>
                <a:spcPct val="90000"/>
              </a:lnSpc>
            </a:pPr>
            <a:r>
              <a:rPr lang="en-US" sz="2400" dirty="0" smtClean="0"/>
              <a:t>Select Support – under Customer Support, Support Options and Resources, select Sage MAS 90 and 200, and scroll down to find the Year End Processing Information </a:t>
            </a:r>
            <a:r>
              <a:rPr lang="en-US" sz="2400" dirty="0" smtClean="0"/>
              <a:t>2009 </a:t>
            </a:r>
            <a:endParaRPr lang="en-US" sz="2400" dirty="0" smtClean="0"/>
          </a:p>
          <a:p>
            <a:pPr eaLnBrk="1" hangingPunct="1">
              <a:lnSpc>
                <a:spcPct val="90000"/>
              </a:lnSpc>
            </a:pPr>
            <a:endParaRPr lang="en-US" sz="2800" dirty="0" smtClean="0"/>
          </a:p>
        </p:txBody>
      </p:sp>
      <p:sp>
        <p:nvSpPr>
          <p:cNvPr id="47106" name="Rectangle 2"/>
          <p:cNvSpPr>
            <a:spLocks noGrp="1" noChangeArrowheads="1"/>
          </p:cNvSpPr>
          <p:nvPr>
            <p:ph type="title" idx="4294967295"/>
          </p:nvPr>
        </p:nvSpPr>
        <p:spPr>
          <a:xfrm>
            <a:off x="1524000" y="762000"/>
            <a:ext cx="7620000" cy="838200"/>
          </a:xfrm>
        </p:spPr>
        <p:txBody>
          <a:bodyPr/>
          <a:lstStyle/>
          <a:p>
            <a:pPr eaLnBrk="1" hangingPunct="1"/>
            <a:r>
              <a:rPr lang="en-US" sz="4000" smtClean="0"/>
              <a:t>Miscellaneous Help on Year End</a:t>
            </a:r>
          </a:p>
        </p:txBody>
      </p:sp>
    </p:spTree>
  </p:cSld>
  <p:clrMapOvr>
    <a:masterClrMapping/>
  </p:clrMapOvr>
  <p:transition>
    <p:zoom dir="in"/>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p:txBody>
          <a:bodyPr/>
          <a:lstStyle/>
          <a:p>
            <a:pPr eaLnBrk="1" hangingPunct="1">
              <a:lnSpc>
                <a:spcPct val="90000"/>
              </a:lnSpc>
            </a:pPr>
            <a:r>
              <a:rPr lang="en-US" sz="2400" dirty="0" smtClean="0"/>
              <a:t>Adding Inventory Management, Purchase Order, Bar Code, and Bill of Materials.</a:t>
            </a:r>
            <a:r>
              <a:rPr lang="en-US" sz="2400" dirty="0" smtClean="0"/>
              <a:t>	</a:t>
            </a:r>
          </a:p>
          <a:p>
            <a:pPr eaLnBrk="1" hangingPunct="1">
              <a:lnSpc>
                <a:spcPct val="90000"/>
              </a:lnSpc>
            </a:pPr>
            <a:r>
              <a:rPr lang="en-US" sz="2400" dirty="0" smtClean="0"/>
              <a:t>Expanding customer number from 7 to 20.</a:t>
            </a:r>
          </a:p>
          <a:p>
            <a:pPr eaLnBrk="1" hangingPunct="1">
              <a:lnSpc>
                <a:spcPct val="90000"/>
              </a:lnSpc>
            </a:pPr>
            <a:r>
              <a:rPr lang="en-US" sz="2400" dirty="0" smtClean="0"/>
              <a:t>Expanding item codes from 15 to 30.</a:t>
            </a:r>
            <a:endParaRPr lang="en-US" sz="2000" dirty="0" smtClean="0"/>
          </a:p>
          <a:p>
            <a:pPr eaLnBrk="1" hangingPunct="1">
              <a:lnSpc>
                <a:spcPct val="90000"/>
              </a:lnSpc>
            </a:pPr>
            <a:r>
              <a:rPr lang="en-US" sz="2400" dirty="0" smtClean="0"/>
              <a:t>New setting for default report zoom level.</a:t>
            </a:r>
            <a:endParaRPr lang="en-US" sz="2400" dirty="0" smtClean="0"/>
          </a:p>
          <a:p>
            <a:pPr eaLnBrk="1" hangingPunct="1">
              <a:lnSpc>
                <a:spcPct val="90000"/>
              </a:lnSpc>
            </a:pPr>
            <a:r>
              <a:rPr lang="en-US" sz="2400" dirty="0" smtClean="0"/>
              <a:t>Batch entry for inventory and purchase order transactions.</a:t>
            </a:r>
          </a:p>
          <a:p>
            <a:pPr eaLnBrk="1" hangingPunct="1">
              <a:lnSpc>
                <a:spcPct val="90000"/>
              </a:lnSpc>
            </a:pPr>
            <a:r>
              <a:rPr lang="en-US" sz="2400" dirty="0" smtClean="0"/>
              <a:t>PO variance register will print BEFORE the update.</a:t>
            </a:r>
          </a:p>
          <a:p>
            <a:pPr eaLnBrk="1" hangingPunct="1">
              <a:lnSpc>
                <a:spcPct val="90000"/>
              </a:lnSpc>
            </a:pPr>
            <a:r>
              <a:rPr lang="en-US" sz="2400" dirty="0" smtClean="0"/>
              <a:t>Lots of other enhancements!!!</a:t>
            </a:r>
            <a:endParaRPr lang="en-US" sz="2400" dirty="0" smtClean="0"/>
          </a:p>
        </p:txBody>
      </p:sp>
      <p:sp>
        <p:nvSpPr>
          <p:cNvPr id="48130" name="Rectangle 2"/>
          <p:cNvSpPr>
            <a:spLocks noGrp="1" noChangeArrowheads="1"/>
          </p:cNvSpPr>
          <p:nvPr>
            <p:ph type="title" idx="4294967295"/>
          </p:nvPr>
        </p:nvSpPr>
        <p:spPr>
          <a:xfrm>
            <a:off x="1524000" y="762000"/>
            <a:ext cx="7620000" cy="838200"/>
          </a:xfrm>
        </p:spPr>
        <p:txBody>
          <a:bodyPr/>
          <a:lstStyle/>
          <a:p>
            <a:pPr eaLnBrk="1" hangingPunct="1"/>
            <a:r>
              <a:rPr lang="en-US" dirty="0" smtClean="0"/>
              <a:t>Comin</a:t>
            </a:r>
            <a:r>
              <a:rPr lang="en-US" dirty="0" smtClean="0"/>
              <a:t>g in 2010: version 4.4</a:t>
            </a:r>
            <a:endParaRPr lang="en-US" dirty="0" smtClean="0"/>
          </a:p>
        </p:txBody>
      </p:sp>
    </p:spTree>
  </p:cSld>
  <p:clrMapOvr>
    <a:masterClrMapping/>
  </p:clrMapOvr>
  <p:transition>
    <p:zoom dir="in"/>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p:txBody>
          <a:bodyPr/>
          <a:lstStyle/>
          <a:p>
            <a:pPr eaLnBrk="1" hangingPunct="1"/>
            <a:r>
              <a:rPr lang="en-US" sz="2800" dirty="0" smtClean="0"/>
              <a:t>We can take the entire MAS 90 or 200 W-2 and 1099 processing off your hands.</a:t>
            </a:r>
          </a:p>
          <a:p>
            <a:pPr eaLnBrk="1" hangingPunct="1"/>
            <a:r>
              <a:rPr lang="en-US" sz="2800" dirty="0" smtClean="0"/>
              <a:t>We can also order forms for you.</a:t>
            </a:r>
          </a:p>
          <a:p>
            <a:pPr eaLnBrk="1" hangingPunct="1"/>
            <a:r>
              <a:rPr lang="en-US" sz="2800" dirty="0" smtClean="0"/>
              <a:t>Or we </a:t>
            </a:r>
            <a:r>
              <a:rPr lang="en-US" sz="2800" dirty="0" smtClean="0"/>
              <a:t>can simply help you troubleshoot your own processing</a:t>
            </a:r>
            <a:r>
              <a:rPr lang="en-US" sz="2800" dirty="0" smtClean="0"/>
              <a:t>. (form alignments, etc)</a:t>
            </a:r>
            <a:endParaRPr lang="en-US" sz="2800" dirty="0" smtClean="0"/>
          </a:p>
          <a:p>
            <a:pPr eaLnBrk="1" hangingPunct="1"/>
            <a:r>
              <a:rPr lang="en-US" sz="2800" dirty="0" smtClean="0"/>
              <a:t>Contact us </a:t>
            </a:r>
            <a:r>
              <a:rPr lang="en-US" sz="2800" u="sng" dirty="0" smtClean="0"/>
              <a:t>very soon</a:t>
            </a:r>
            <a:r>
              <a:rPr lang="en-US" sz="2800" dirty="0" smtClean="0"/>
              <a:t> with the level of assistance you </a:t>
            </a:r>
            <a:r>
              <a:rPr lang="en-US" sz="2800" dirty="0" smtClean="0"/>
              <a:t>would like.</a:t>
            </a:r>
            <a:endParaRPr lang="en-US" sz="2800" dirty="0" smtClean="0"/>
          </a:p>
          <a:p>
            <a:pPr eaLnBrk="1" hangingPunct="1"/>
            <a:endParaRPr lang="en-US" sz="2800" dirty="0" smtClean="0"/>
          </a:p>
        </p:txBody>
      </p:sp>
      <p:sp>
        <p:nvSpPr>
          <p:cNvPr id="49154" name="Rectangle 2"/>
          <p:cNvSpPr>
            <a:spLocks noGrp="1" noChangeArrowheads="1"/>
          </p:cNvSpPr>
          <p:nvPr>
            <p:ph type="title" idx="4294967295"/>
          </p:nvPr>
        </p:nvSpPr>
        <p:spPr>
          <a:xfrm>
            <a:off x="1524000" y="762000"/>
            <a:ext cx="7620000" cy="838200"/>
          </a:xfrm>
        </p:spPr>
        <p:txBody>
          <a:bodyPr/>
          <a:lstStyle/>
          <a:p>
            <a:pPr eaLnBrk="1" hangingPunct="1"/>
            <a:r>
              <a:rPr lang="en-US" smtClean="0"/>
              <a:t>W-2 / 1099 Assistance</a:t>
            </a:r>
          </a:p>
        </p:txBody>
      </p:sp>
    </p:spTree>
  </p:cSld>
  <p:clrMapOvr>
    <a:masterClrMapping/>
  </p:clrMapOvr>
  <p:transition>
    <p:zoom dir="in"/>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838200" y="1066800"/>
            <a:ext cx="7620000" cy="3581400"/>
          </a:xfrm>
        </p:spPr>
        <p:txBody>
          <a:bodyPr/>
          <a:lstStyle/>
          <a:p>
            <a:pPr lvl="1" algn="ctr" eaLnBrk="1" hangingPunct="1">
              <a:buFontTx/>
              <a:buNone/>
            </a:pPr>
            <a:endParaRPr lang="en-US" sz="4000" b="1" smtClean="0"/>
          </a:p>
          <a:p>
            <a:pPr lvl="1" algn="ctr" eaLnBrk="1" hangingPunct="1">
              <a:buFontTx/>
              <a:buNone/>
            </a:pPr>
            <a:r>
              <a:rPr lang="en-US" sz="4000" smtClean="0"/>
              <a:t>Questions?</a:t>
            </a:r>
          </a:p>
          <a:p>
            <a:pPr lvl="1" algn="ctr" eaLnBrk="1" hangingPunct="1">
              <a:buFontTx/>
              <a:buNone/>
            </a:pPr>
            <a:r>
              <a:rPr lang="en-US" sz="4000" smtClean="0"/>
              <a:t>User Group Meeting Suggestions?</a:t>
            </a:r>
          </a:p>
          <a:p>
            <a:pPr lvl="1" eaLnBrk="1" hangingPunct="1">
              <a:buFontTx/>
              <a:buNone/>
            </a:pPr>
            <a:endParaRPr lang="en-US" smtClean="0"/>
          </a:p>
        </p:txBody>
      </p:sp>
    </p:spTree>
  </p:cSld>
  <p:clrMapOvr>
    <a:masterClrMapping/>
  </p:clrMapOvr>
  <p:transition>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838200" y="2057400"/>
            <a:ext cx="7620000" cy="3581400"/>
          </a:xfrm>
        </p:spPr>
        <p:txBody>
          <a:bodyPr/>
          <a:lstStyle/>
          <a:p>
            <a:pPr eaLnBrk="1" hangingPunct="1"/>
            <a:r>
              <a:rPr lang="en-US" dirty="0" smtClean="0"/>
              <a:t>Verify that your company was copied properly, use the PR quarterly tax report</a:t>
            </a:r>
          </a:p>
          <a:p>
            <a:pPr lvl="1" eaLnBrk="1" hangingPunct="1"/>
            <a:r>
              <a:rPr lang="en-US" dirty="0" smtClean="0"/>
              <a:t>Tie the quarterly and annual results between the original (source) company and the archive (target) company</a:t>
            </a:r>
          </a:p>
          <a:p>
            <a:pPr lvl="1" eaLnBrk="1" hangingPunct="1"/>
            <a:r>
              <a:rPr lang="en-US" dirty="0" smtClean="0"/>
              <a:t>Confirm you have complete information</a:t>
            </a:r>
          </a:p>
          <a:p>
            <a:pPr eaLnBrk="1" hangingPunct="1"/>
            <a:endParaRPr lang="en-US" dirty="0" smtClean="0"/>
          </a:p>
        </p:txBody>
      </p:sp>
      <p:sp>
        <p:nvSpPr>
          <p:cNvPr id="8194" name="Rectangle 2"/>
          <p:cNvSpPr>
            <a:spLocks noGrp="1" noChangeArrowheads="1"/>
          </p:cNvSpPr>
          <p:nvPr>
            <p:ph type="title" idx="4294967295"/>
          </p:nvPr>
        </p:nvSpPr>
        <p:spPr>
          <a:xfrm>
            <a:off x="1524000" y="762000"/>
            <a:ext cx="7620000" cy="838200"/>
          </a:xfrm>
        </p:spPr>
        <p:txBody>
          <a:bodyPr/>
          <a:lstStyle/>
          <a:p>
            <a:pPr eaLnBrk="1" hangingPunct="1"/>
            <a:r>
              <a:rPr lang="en-US" sz="4000" smtClean="0"/>
              <a:t>Archiving – Copy Company Results for 4.x	</a:t>
            </a:r>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p:txBody>
          <a:bodyPr/>
          <a:lstStyle/>
          <a:p>
            <a:pPr algn="ctr" eaLnBrk="1" hangingPunct="1">
              <a:buFontTx/>
              <a:buNone/>
            </a:pPr>
            <a:r>
              <a:rPr lang="en-US" sz="4400" dirty="0" smtClean="0"/>
              <a:t>What’s an IRD </a:t>
            </a:r>
            <a:r>
              <a:rPr lang="en-US" sz="4400" dirty="0" smtClean="0"/>
              <a:t>do </a:t>
            </a:r>
            <a:r>
              <a:rPr lang="en-US" sz="4400" dirty="0" smtClean="0"/>
              <a:t>I need</a:t>
            </a:r>
          </a:p>
          <a:p>
            <a:pPr algn="ctr" eaLnBrk="1" hangingPunct="1">
              <a:buFontTx/>
              <a:buNone/>
            </a:pPr>
            <a:r>
              <a:rPr lang="en-US" sz="4400" dirty="0" smtClean="0"/>
              <a:t>one?</a:t>
            </a:r>
            <a:endParaRPr lang="en-US" sz="4400" dirty="0" smtClean="0"/>
          </a:p>
        </p:txBody>
      </p:sp>
    </p:spTree>
  </p:cSld>
  <p:clrMapOvr>
    <a:masterClrMapping/>
  </p:clrMapOvr>
  <p:transition>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838200" y="1600200"/>
            <a:ext cx="7620000" cy="4038600"/>
          </a:xfrm>
        </p:spPr>
        <p:txBody>
          <a:bodyPr/>
          <a:lstStyle/>
          <a:p>
            <a:pPr eaLnBrk="1" hangingPunct="1"/>
            <a:r>
              <a:rPr lang="en-US" sz="2800" dirty="0" smtClean="0"/>
              <a:t>IRD – interim release </a:t>
            </a:r>
            <a:r>
              <a:rPr lang="en-US" sz="2800" dirty="0" smtClean="0"/>
              <a:t>download</a:t>
            </a:r>
            <a:r>
              <a:rPr lang="en-US" sz="2800" dirty="0" smtClean="0"/>
              <a:t>     </a:t>
            </a:r>
            <a:endParaRPr lang="en-US" sz="2800" dirty="0" smtClean="0"/>
          </a:p>
          <a:p>
            <a:pPr lvl="1" eaLnBrk="1" hangingPunct="1"/>
            <a:r>
              <a:rPr lang="en-US" sz="2400" dirty="0" smtClean="0"/>
              <a:t>Contains changes for this year’s filing season</a:t>
            </a:r>
          </a:p>
          <a:p>
            <a:pPr lvl="1" eaLnBrk="1" hangingPunct="1"/>
            <a:r>
              <a:rPr lang="en-US" sz="2400" dirty="0" smtClean="0"/>
              <a:t>Consider loadin</a:t>
            </a:r>
            <a:r>
              <a:rPr lang="en-US" sz="2400" dirty="0" smtClean="0"/>
              <a:t>g Service Update 16</a:t>
            </a:r>
            <a:endParaRPr lang="en-US" sz="2400" dirty="0" smtClean="0"/>
          </a:p>
          <a:p>
            <a:pPr lvl="1" eaLnBrk="1" hangingPunct="1"/>
            <a:r>
              <a:rPr lang="en-US" sz="2400" dirty="0" smtClean="0"/>
              <a:t>Check external backup before installing IRD</a:t>
            </a:r>
          </a:p>
          <a:p>
            <a:pPr lvl="1" eaLnBrk="1" hangingPunct="1"/>
            <a:r>
              <a:rPr lang="en-US" sz="2400" dirty="0" smtClean="0"/>
              <a:t>Talk to us about your add-ons in MAS that might be affected by the update	</a:t>
            </a:r>
          </a:p>
          <a:p>
            <a:pPr lvl="1" eaLnBrk="1" hangingPunct="1"/>
            <a:r>
              <a:rPr lang="en-US" sz="2400" dirty="0" smtClean="0"/>
              <a:t>Logon to Sage Software Online to </a:t>
            </a:r>
            <a:r>
              <a:rPr lang="en-US" sz="2400" dirty="0" smtClean="0"/>
              <a:t>download</a:t>
            </a:r>
          </a:p>
          <a:p>
            <a:pPr lvl="1" eaLnBrk="1" hangingPunct="1"/>
            <a:r>
              <a:rPr lang="en-US" sz="2400" dirty="0" smtClean="0"/>
              <a:t>Changes are for the 1099 Electronic Reporting and New Jersey W-2 Printing only.</a:t>
            </a:r>
            <a:endParaRPr lang="en-US" sz="2400" dirty="0" smtClean="0"/>
          </a:p>
          <a:p>
            <a:pPr eaLnBrk="1" hangingPunct="1"/>
            <a:endParaRPr lang="en-US" sz="2800" dirty="0" smtClean="0"/>
          </a:p>
        </p:txBody>
      </p:sp>
      <p:sp>
        <p:nvSpPr>
          <p:cNvPr id="10242" name="Rectangle 2"/>
          <p:cNvSpPr>
            <a:spLocks noGrp="1" noChangeArrowheads="1"/>
          </p:cNvSpPr>
          <p:nvPr>
            <p:ph type="title" idx="4294967295"/>
          </p:nvPr>
        </p:nvSpPr>
        <p:spPr>
          <a:xfrm>
            <a:off x="1524000" y="762000"/>
            <a:ext cx="7620000" cy="838200"/>
          </a:xfrm>
        </p:spPr>
        <p:txBody>
          <a:bodyPr/>
          <a:lstStyle/>
          <a:p>
            <a:pPr eaLnBrk="1" hangingPunct="1"/>
            <a:r>
              <a:rPr lang="en-US" sz="3600" dirty="0" smtClean="0"/>
              <a:t>Should I load the IRD?</a:t>
            </a:r>
            <a:endParaRPr lang="en-US" sz="3600" dirty="0" smtClean="0"/>
          </a:p>
        </p:txBody>
      </p:sp>
    </p:spTree>
  </p:cSld>
  <p:clrMapOvr>
    <a:masterClrMapping/>
  </p:clrMapOvr>
  <p:transition>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lstStyle/>
          <a:p>
            <a:pPr eaLnBrk="1" hangingPunct="1">
              <a:lnSpc>
                <a:spcPct val="90000"/>
              </a:lnSpc>
            </a:pPr>
            <a:r>
              <a:rPr lang="en-US" sz="2800" dirty="0" smtClean="0"/>
              <a:t>Use your login into </a:t>
            </a:r>
            <a:r>
              <a:rPr lang="en-US" sz="2800" dirty="0" smtClean="0">
                <a:hlinkClick r:id="rId3"/>
              </a:rPr>
              <a:t>www.sagesoftwareonline.com</a:t>
            </a:r>
            <a:endParaRPr lang="en-US" sz="2800" dirty="0" smtClean="0"/>
          </a:p>
          <a:p>
            <a:pPr eaLnBrk="1" hangingPunct="1">
              <a:lnSpc>
                <a:spcPct val="90000"/>
              </a:lnSpc>
            </a:pPr>
            <a:r>
              <a:rPr lang="en-US" sz="2800" dirty="0" smtClean="0"/>
              <a:t>Go to Support Tab, select MAS 90/200</a:t>
            </a:r>
          </a:p>
          <a:p>
            <a:pPr eaLnBrk="1" hangingPunct="1">
              <a:lnSpc>
                <a:spcPct val="90000"/>
              </a:lnSpc>
            </a:pPr>
            <a:r>
              <a:rPr lang="en-US" sz="2800" dirty="0" smtClean="0"/>
              <a:t>Select </a:t>
            </a:r>
            <a:r>
              <a:rPr lang="en-US" sz="2800" dirty="0" smtClean="0"/>
              <a:t>Year End Processing Information </a:t>
            </a:r>
            <a:r>
              <a:rPr lang="en-US" sz="2800" dirty="0" err="1" smtClean="0"/>
              <a:t>fo</a:t>
            </a:r>
            <a:r>
              <a:rPr lang="en-US" sz="2800" dirty="0" smtClean="0"/>
              <a:t> r 2009/Interim Release Download  </a:t>
            </a:r>
            <a:endParaRPr lang="en-US" sz="2800" dirty="0" smtClean="0"/>
          </a:p>
          <a:p>
            <a:pPr eaLnBrk="1" hangingPunct="1">
              <a:lnSpc>
                <a:spcPct val="90000"/>
              </a:lnSpc>
            </a:pPr>
            <a:r>
              <a:rPr lang="en-US" sz="2800" dirty="0" smtClean="0"/>
              <a:t>Call </a:t>
            </a:r>
            <a:r>
              <a:rPr lang="en-US" sz="2800" dirty="0" smtClean="0"/>
              <a:t>if </a:t>
            </a:r>
            <a:r>
              <a:rPr lang="en-US" sz="2800" dirty="0" smtClean="0"/>
              <a:t>you need </a:t>
            </a:r>
            <a:r>
              <a:rPr lang="en-US" sz="2800" dirty="0" smtClean="0"/>
              <a:t>assistance </a:t>
            </a:r>
            <a:r>
              <a:rPr lang="en-US" sz="2800" dirty="0" smtClean="0"/>
              <a:t>– 318-312-0375</a:t>
            </a:r>
          </a:p>
          <a:p>
            <a:pPr eaLnBrk="1" hangingPunct="1">
              <a:lnSpc>
                <a:spcPct val="90000"/>
              </a:lnSpc>
            </a:pPr>
            <a:r>
              <a:rPr lang="en-US" sz="2800" dirty="0" smtClean="0"/>
              <a:t>Mas version info and TTU; run LM/reports/installed modules listing</a:t>
            </a:r>
          </a:p>
        </p:txBody>
      </p:sp>
      <p:sp>
        <p:nvSpPr>
          <p:cNvPr id="11266" name="Rectangle 2"/>
          <p:cNvSpPr>
            <a:spLocks noGrp="1" noChangeArrowheads="1"/>
          </p:cNvSpPr>
          <p:nvPr>
            <p:ph type="title" idx="4294967295"/>
          </p:nvPr>
        </p:nvSpPr>
        <p:spPr>
          <a:xfrm>
            <a:off x="1524000" y="762000"/>
            <a:ext cx="7620000" cy="838200"/>
          </a:xfrm>
        </p:spPr>
        <p:txBody>
          <a:bodyPr/>
          <a:lstStyle/>
          <a:p>
            <a:pPr eaLnBrk="1" hangingPunct="1"/>
            <a:r>
              <a:rPr lang="en-US" smtClean="0"/>
              <a:t>IRD Download Instructions</a:t>
            </a:r>
          </a:p>
        </p:txBody>
      </p:sp>
    </p:spTree>
  </p:cSld>
  <p:clrMapOvr>
    <a:masterClrMapping/>
  </p:clrMapOvr>
  <p:transition>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p:txBody>
          <a:bodyPr/>
          <a:lstStyle/>
          <a:p>
            <a:pPr algn="ctr" eaLnBrk="1" hangingPunct="1">
              <a:buFontTx/>
              <a:buNone/>
            </a:pPr>
            <a:endParaRPr lang="en-US" sz="4400" smtClean="0"/>
          </a:p>
          <a:p>
            <a:pPr algn="ctr" eaLnBrk="1" hangingPunct="1">
              <a:buFontTx/>
              <a:buNone/>
            </a:pPr>
            <a:r>
              <a:rPr lang="en-US" sz="4400" smtClean="0"/>
              <a:t>Payroll Procedures</a:t>
            </a:r>
          </a:p>
        </p:txBody>
      </p:sp>
    </p:spTree>
  </p:cSld>
  <p:clrMapOvr>
    <a:masterClrMapping/>
  </p:clrMapOvr>
  <p:transition>
    <p:zoom dir="in"/>
  </p:transition>
</p:sld>
</file>

<file path=ppt/theme/theme1.xml><?xml version="1.0" encoding="utf-8"?>
<a:theme xmlns:a="http://schemas.openxmlformats.org/drawingml/2006/main" name="Default Design">
  <a:themeElements>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10792</TotalTime>
  <Words>1991</Words>
  <Application>Microsoft Office PowerPoint</Application>
  <PresentationFormat>On-screen Show (4:3)</PresentationFormat>
  <Paragraphs>310</Paragraphs>
  <Slides>46</Slides>
  <Notes>46</Notes>
  <HiddenSlides>0</HiddenSlides>
  <MMClips>0</MMClips>
  <ScaleCrop>false</ScaleCrop>
  <HeadingPairs>
    <vt:vector size="4" baseType="variant">
      <vt:variant>
        <vt:lpstr>Theme</vt:lpstr>
      </vt:variant>
      <vt:variant>
        <vt:i4>2</vt:i4>
      </vt:variant>
      <vt:variant>
        <vt:lpstr>Slide Titles</vt:lpstr>
      </vt:variant>
      <vt:variant>
        <vt:i4>46</vt:i4>
      </vt:variant>
    </vt:vector>
  </HeadingPairs>
  <TitlesOfParts>
    <vt:vector size="48" baseType="lpstr">
      <vt:lpstr>Default Design</vt:lpstr>
      <vt:lpstr>Custom Design</vt:lpstr>
      <vt:lpstr>Year End Preparation and Processing in Sage MAS 90 and 200 Systems  Keith Perkins, CPA 318.213.0375 x106 keith@ascgllc.com</vt:lpstr>
      <vt:lpstr>Year End Topics</vt:lpstr>
      <vt:lpstr>Slide 3</vt:lpstr>
      <vt:lpstr>Archiving for 4.x </vt:lpstr>
      <vt:lpstr>Archiving – Copy Company Results for 4.x </vt:lpstr>
      <vt:lpstr>Slide 6</vt:lpstr>
      <vt:lpstr>Should I load the IRD?</vt:lpstr>
      <vt:lpstr>IRD Download Instructions</vt:lpstr>
      <vt:lpstr>Slide 9</vt:lpstr>
      <vt:lpstr>Payroll – Printing W-2s</vt:lpstr>
      <vt:lpstr>Payroll – Printing W-2s (cont.)</vt:lpstr>
      <vt:lpstr>Payroll – Printing W-2s (cont.)</vt:lpstr>
      <vt:lpstr>Payroll – Closing the Year</vt:lpstr>
      <vt:lpstr>Payroll – Additional Features</vt:lpstr>
      <vt:lpstr>But I need to run a Payroll in 2010 now!</vt:lpstr>
      <vt:lpstr>Payroll Tax Table Updates</vt:lpstr>
      <vt:lpstr>Payroll Tax Table Updates (cont.) </vt:lpstr>
      <vt:lpstr>Important Deadlines</vt:lpstr>
      <vt:lpstr>Payroll </vt:lpstr>
      <vt:lpstr>Slide 20</vt:lpstr>
      <vt:lpstr>AP Year End Processing</vt:lpstr>
      <vt:lpstr>AP Year End Processing (cont.)</vt:lpstr>
      <vt:lpstr>AP Year End Processing (cont.)</vt:lpstr>
      <vt:lpstr>AP Year End Processing (cont.)</vt:lpstr>
      <vt:lpstr>AP Year End Processing (cont.)</vt:lpstr>
      <vt:lpstr>AP Year End Processing (cont.)</vt:lpstr>
      <vt:lpstr>AP Year End Processing (cont.)</vt:lpstr>
      <vt:lpstr>AP Utilities: previously on P/E menu</vt:lpstr>
      <vt:lpstr>Accounts Payable</vt:lpstr>
      <vt:lpstr>Slide 30</vt:lpstr>
      <vt:lpstr>Electronic Reporting </vt:lpstr>
      <vt:lpstr>Electronic Reporting (cont.)</vt:lpstr>
      <vt:lpstr>Slide 33</vt:lpstr>
      <vt:lpstr>Order of Closing </vt:lpstr>
      <vt:lpstr>AR – Year End Processing</vt:lpstr>
      <vt:lpstr>AR – Year End Processing (cont.)</vt:lpstr>
      <vt:lpstr>AR Utilities-previously on P/E menu</vt:lpstr>
      <vt:lpstr>Accounts Receivable</vt:lpstr>
      <vt:lpstr>GL Year End Processing</vt:lpstr>
      <vt:lpstr>GL Utilities-previously on P/E menu</vt:lpstr>
      <vt:lpstr>General Ledger</vt:lpstr>
      <vt:lpstr>Slide 42</vt:lpstr>
      <vt:lpstr>Miscellaneous Help on Year End</vt:lpstr>
      <vt:lpstr>Coming in 2010: version 4.4</vt:lpstr>
      <vt:lpstr>W-2 / 1099 Assistance</vt:lpstr>
      <vt:lpstr>Slide 46</vt:lpstr>
    </vt:vector>
  </TitlesOfParts>
  <Company>R. Lewis Smith, Jr.CPA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123</dc:title>
  <dc:creator>KEITH</dc:creator>
  <cp:lastModifiedBy>Keith R. Perkins</cp:lastModifiedBy>
  <cp:revision>257</cp:revision>
  <dcterms:created xsi:type="dcterms:W3CDTF">2005-03-23T22:07:15Z</dcterms:created>
  <dcterms:modified xsi:type="dcterms:W3CDTF">2009-12-09T21:42:26Z</dcterms:modified>
</cp:coreProperties>
</file>